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58" r:id="rId12"/>
    <p:sldId id="259" r:id="rId13"/>
    <p:sldId id="260" r:id="rId14"/>
    <p:sldId id="261" r:id="rId15"/>
    <p:sldId id="262" r:id="rId16"/>
    <p:sldId id="282" r:id="rId17"/>
    <p:sldId id="292" r:id="rId18"/>
    <p:sldId id="265" r:id="rId19"/>
    <p:sldId id="293" r:id="rId20"/>
    <p:sldId id="294" r:id="rId21"/>
    <p:sldId id="268" r:id="rId22"/>
    <p:sldId id="295" r:id="rId23"/>
    <p:sldId id="269" r:id="rId24"/>
    <p:sldId id="296" r:id="rId25"/>
    <p:sldId id="297" r:id="rId26"/>
    <p:sldId id="270" r:id="rId27"/>
    <p:sldId id="271" r:id="rId28"/>
    <p:sldId id="273" r:id="rId29"/>
    <p:sldId id="298" r:id="rId30"/>
    <p:sldId id="299" r:id="rId31"/>
    <p:sldId id="300" r:id="rId32"/>
    <p:sldId id="301" r:id="rId33"/>
    <p:sldId id="274" r:id="rId34"/>
    <p:sldId id="302" r:id="rId35"/>
    <p:sldId id="303" r:id="rId36"/>
    <p:sldId id="304" r:id="rId37"/>
    <p:sldId id="305" r:id="rId38"/>
    <p:sldId id="306" r:id="rId39"/>
    <p:sldId id="307" r:id="rId40"/>
    <p:sldId id="308" r:id="rId41"/>
    <p:sldId id="275" r:id="rId42"/>
    <p:sldId id="310" r:id="rId43"/>
    <p:sldId id="309" r:id="rId44"/>
    <p:sldId id="276" r:id="rId45"/>
    <p:sldId id="311" r:id="rId46"/>
    <p:sldId id="277" r:id="rId47"/>
    <p:sldId id="278" r:id="rId48"/>
    <p:sldId id="312" r:id="rId49"/>
    <p:sldId id="318" r:id="rId50"/>
    <p:sldId id="314" r:id="rId51"/>
    <p:sldId id="315" r:id="rId52"/>
    <p:sldId id="316" r:id="rId53"/>
    <p:sldId id="320" r:id="rId54"/>
    <p:sldId id="313" r:id="rId55"/>
    <p:sldId id="280" r:id="rId56"/>
    <p:sldId id="321" r:id="rId5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9D5D7-42E0-4200-B162-4146FF98265B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i-FI"/>
        </a:p>
      </dgm:t>
    </dgm:pt>
    <dgm:pt modelId="{3C55923F-775A-481C-A52A-A3AEF6C655C6}">
      <dgm:prSet phldrT="[Teksti]"/>
      <dgm:spPr>
        <a:gradFill flip="none" rotWithShape="0">
          <a:gsLst>
            <a:gs pos="51000">
              <a:srgbClr val="FF0000"/>
            </a:gs>
            <a:gs pos="50000">
              <a:srgbClr val="33CC33"/>
            </a:gs>
          </a:gsLst>
          <a:lin ang="5400000" scaled="0"/>
          <a:tileRect/>
        </a:gradFill>
      </dgm:spPr>
      <dgm:t>
        <a:bodyPr/>
        <a:lstStyle/>
        <a:p>
          <a:r>
            <a:rPr lang="fi-FI" dirty="0" smtClean="0">
              <a:latin typeface="Garamond" panose="02020404030301010803" pitchFamily="18" charset="0"/>
            </a:rPr>
            <a:t>Positiivinen tilanteenvaihto</a:t>
          </a:r>
          <a:endParaRPr lang="fi-FI" dirty="0">
            <a:latin typeface="Garamond" panose="02020404030301010803" pitchFamily="18" charset="0"/>
          </a:endParaRPr>
        </a:p>
      </dgm:t>
    </dgm:pt>
    <dgm:pt modelId="{A489FBC5-A078-4930-B2EC-F5F333FB3EAC}" type="parTrans" cxnId="{0B54FACA-6E39-4DC3-8C6F-AD575C6FCED0}">
      <dgm:prSet/>
      <dgm:spPr/>
      <dgm:t>
        <a:bodyPr/>
        <a:lstStyle/>
        <a:p>
          <a:endParaRPr lang="fi-FI"/>
        </a:p>
      </dgm:t>
    </dgm:pt>
    <dgm:pt modelId="{F80109EF-F35B-47C5-AD42-31764A39B5EB}" type="sibTrans" cxnId="{0B54FACA-6E39-4DC3-8C6F-AD575C6FCED0}">
      <dgm:prSet/>
      <dgm:spPr/>
      <dgm:t>
        <a:bodyPr/>
        <a:lstStyle/>
        <a:p>
          <a:endParaRPr lang="fi-FI"/>
        </a:p>
      </dgm:t>
    </dgm:pt>
    <dgm:pt modelId="{D442E12E-A532-4C2D-AEEF-14A945E9A8FA}">
      <dgm:prSet phldrT="[Teksti]"/>
      <dgm:spPr>
        <a:solidFill>
          <a:srgbClr val="FF0000"/>
        </a:solidFill>
      </dgm:spPr>
      <dgm:t>
        <a:bodyPr/>
        <a:lstStyle/>
        <a:p>
          <a:r>
            <a:rPr lang="fi-FI" dirty="0" smtClean="0">
              <a:latin typeface="Garamond" panose="02020404030301010803" pitchFamily="18" charset="0"/>
            </a:rPr>
            <a:t>Puolustaminen</a:t>
          </a:r>
          <a:endParaRPr lang="fi-FI" dirty="0">
            <a:latin typeface="Garamond" panose="02020404030301010803" pitchFamily="18" charset="0"/>
          </a:endParaRPr>
        </a:p>
      </dgm:t>
    </dgm:pt>
    <dgm:pt modelId="{826A765F-C5B7-43BA-9036-A507C6D9A40E}" type="parTrans" cxnId="{A776BF4B-56EE-4C04-8DA3-3BBD220C53AA}">
      <dgm:prSet/>
      <dgm:spPr/>
      <dgm:t>
        <a:bodyPr/>
        <a:lstStyle/>
        <a:p>
          <a:endParaRPr lang="fi-FI"/>
        </a:p>
      </dgm:t>
    </dgm:pt>
    <dgm:pt modelId="{FE312039-F728-4591-A27D-F94729F04C4B}" type="sibTrans" cxnId="{A776BF4B-56EE-4C04-8DA3-3BBD220C53AA}">
      <dgm:prSet/>
      <dgm:spPr/>
      <dgm:t>
        <a:bodyPr/>
        <a:lstStyle/>
        <a:p>
          <a:endParaRPr lang="fi-FI"/>
        </a:p>
      </dgm:t>
    </dgm:pt>
    <dgm:pt modelId="{FEDD440F-EA38-4DCD-ADE4-FB7307E3759E}">
      <dgm:prSet phldrT="[Teksti]"/>
      <dgm:spPr>
        <a:gradFill rotWithShape="0">
          <a:gsLst>
            <a:gs pos="51000">
              <a:srgbClr val="FF0000"/>
            </a:gs>
            <a:gs pos="52000">
              <a:srgbClr val="33CC33"/>
            </a:gs>
          </a:gsLst>
          <a:lin ang="5400000" scaled="0"/>
        </a:gradFill>
      </dgm:spPr>
      <dgm:t>
        <a:bodyPr/>
        <a:lstStyle/>
        <a:p>
          <a:r>
            <a:rPr lang="fi-FI" dirty="0" smtClean="0">
              <a:latin typeface="Garamond" panose="02020404030301010803" pitchFamily="18" charset="0"/>
            </a:rPr>
            <a:t>Negatiivinen tilanteenvaihto</a:t>
          </a:r>
          <a:endParaRPr lang="fi-FI" dirty="0">
            <a:latin typeface="Garamond" panose="02020404030301010803" pitchFamily="18" charset="0"/>
          </a:endParaRPr>
        </a:p>
      </dgm:t>
    </dgm:pt>
    <dgm:pt modelId="{9BBB5398-5922-4F5E-95C9-1AC9222837C8}" type="parTrans" cxnId="{2A09E2F0-C2BC-4E7A-A5F9-3ECB6969ED34}">
      <dgm:prSet/>
      <dgm:spPr/>
      <dgm:t>
        <a:bodyPr/>
        <a:lstStyle/>
        <a:p>
          <a:endParaRPr lang="fi-FI"/>
        </a:p>
      </dgm:t>
    </dgm:pt>
    <dgm:pt modelId="{C35C6770-5CEC-40A7-AF5A-A249A0EBD88C}" type="sibTrans" cxnId="{2A09E2F0-C2BC-4E7A-A5F9-3ECB6969ED34}">
      <dgm:prSet/>
      <dgm:spPr/>
      <dgm:t>
        <a:bodyPr/>
        <a:lstStyle/>
        <a:p>
          <a:endParaRPr lang="fi-FI"/>
        </a:p>
      </dgm:t>
    </dgm:pt>
    <dgm:pt modelId="{9D379820-E138-4FE5-A06E-2309B1E7DE08}">
      <dgm:prSet phldrT="[Teksti]"/>
      <dgm:spPr>
        <a:solidFill>
          <a:srgbClr val="33CC33"/>
        </a:solidFill>
      </dgm:spPr>
      <dgm:t>
        <a:bodyPr/>
        <a:lstStyle/>
        <a:p>
          <a:r>
            <a:rPr lang="fi-FI" dirty="0" smtClean="0">
              <a:latin typeface="Garamond" panose="02020404030301010803" pitchFamily="18" charset="0"/>
            </a:rPr>
            <a:t>Hyökkääminen</a:t>
          </a:r>
          <a:endParaRPr lang="fi-FI" dirty="0">
            <a:latin typeface="Garamond" panose="02020404030301010803" pitchFamily="18" charset="0"/>
          </a:endParaRPr>
        </a:p>
      </dgm:t>
    </dgm:pt>
    <dgm:pt modelId="{E991976C-209D-4F0E-BB16-A2171EFF567A}" type="parTrans" cxnId="{CE7A004A-CEB8-429E-8B2F-E2201B27D80A}">
      <dgm:prSet/>
      <dgm:spPr/>
      <dgm:t>
        <a:bodyPr/>
        <a:lstStyle/>
        <a:p>
          <a:endParaRPr lang="fi-FI"/>
        </a:p>
      </dgm:t>
    </dgm:pt>
    <dgm:pt modelId="{86D6DF2E-C464-423C-9FEE-F33CA00F0414}" type="sibTrans" cxnId="{CE7A004A-CEB8-429E-8B2F-E2201B27D80A}">
      <dgm:prSet/>
      <dgm:spPr/>
      <dgm:t>
        <a:bodyPr/>
        <a:lstStyle/>
        <a:p>
          <a:endParaRPr lang="fi-FI"/>
        </a:p>
      </dgm:t>
    </dgm:pt>
    <dgm:pt modelId="{126569CB-F9DE-4E68-B5D4-6319F1681D6C}" type="pres">
      <dgm:prSet presAssocID="{37B9D5D7-42E0-4200-B162-4146FF98265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ECC79FF0-78D9-4A03-9A25-7A8B6B7DADE3}" type="pres">
      <dgm:prSet presAssocID="{3C55923F-775A-481C-A52A-A3AEF6C655C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9F5A44D-CFB8-4220-8045-FC959590772B}" type="pres">
      <dgm:prSet presAssocID="{3C55923F-775A-481C-A52A-A3AEF6C655C6}" presName="spNode" presStyleCnt="0"/>
      <dgm:spPr/>
    </dgm:pt>
    <dgm:pt modelId="{72487B02-1316-46F4-A2E8-AA74D7B9152D}" type="pres">
      <dgm:prSet presAssocID="{F80109EF-F35B-47C5-AD42-31764A39B5EB}" presName="sibTrans" presStyleLbl="sibTrans1D1" presStyleIdx="0" presStyleCnt="4"/>
      <dgm:spPr/>
      <dgm:t>
        <a:bodyPr/>
        <a:lstStyle/>
        <a:p>
          <a:endParaRPr lang="fi-FI"/>
        </a:p>
      </dgm:t>
    </dgm:pt>
    <dgm:pt modelId="{2087B537-6891-4F62-BF23-FC75CA9FEB2E}" type="pres">
      <dgm:prSet presAssocID="{D442E12E-A532-4C2D-AEEF-14A945E9A8F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DDD3210-73C4-4F6A-8C31-75660EF81F5B}" type="pres">
      <dgm:prSet presAssocID="{D442E12E-A532-4C2D-AEEF-14A945E9A8FA}" presName="spNode" presStyleCnt="0"/>
      <dgm:spPr/>
    </dgm:pt>
    <dgm:pt modelId="{AC701EAA-D455-4590-8584-2CA1E474A168}" type="pres">
      <dgm:prSet presAssocID="{FE312039-F728-4591-A27D-F94729F04C4B}" presName="sibTrans" presStyleLbl="sibTrans1D1" presStyleIdx="1" presStyleCnt="4"/>
      <dgm:spPr/>
      <dgm:t>
        <a:bodyPr/>
        <a:lstStyle/>
        <a:p>
          <a:endParaRPr lang="fi-FI"/>
        </a:p>
      </dgm:t>
    </dgm:pt>
    <dgm:pt modelId="{713C93E1-453D-489C-97E7-A027F98B9D96}" type="pres">
      <dgm:prSet presAssocID="{FEDD440F-EA38-4DCD-ADE4-FB7307E3759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F7EA7BC-5B5A-4BAF-BB55-63C428538B35}" type="pres">
      <dgm:prSet presAssocID="{FEDD440F-EA38-4DCD-ADE4-FB7307E3759E}" presName="spNode" presStyleCnt="0"/>
      <dgm:spPr/>
    </dgm:pt>
    <dgm:pt modelId="{A0AA5DFE-8CD6-4872-81BD-58BD9FA121B5}" type="pres">
      <dgm:prSet presAssocID="{C35C6770-5CEC-40A7-AF5A-A249A0EBD88C}" presName="sibTrans" presStyleLbl="sibTrans1D1" presStyleIdx="2" presStyleCnt="4"/>
      <dgm:spPr/>
      <dgm:t>
        <a:bodyPr/>
        <a:lstStyle/>
        <a:p>
          <a:endParaRPr lang="fi-FI"/>
        </a:p>
      </dgm:t>
    </dgm:pt>
    <dgm:pt modelId="{8F4B0FED-1729-4BC9-884A-D11DF0C431A6}" type="pres">
      <dgm:prSet presAssocID="{9D379820-E138-4FE5-A06E-2309B1E7DE0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6069C96-C30F-4E6A-AC24-3DB92C531449}" type="pres">
      <dgm:prSet presAssocID="{9D379820-E138-4FE5-A06E-2309B1E7DE08}" presName="spNode" presStyleCnt="0"/>
      <dgm:spPr/>
    </dgm:pt>
    <dgm:pt modelId="{F0B79992-BCD6-425E-90BD-B6A20016105F}" type="pres">
      <dgm:prSet presAssocID="{86D6DF2E-C464-423C-9FEE-F33CA00F0414}" presName="sibTrans" presStyleLbl="sibTrans1D1" presStyleIdx="3" presStyleCnt="4"/>
      <dgm:spPr/>
      <dgm:t>
        <a:bodyPr/>
        <a:lstStyle/>
        <a:p>
          <a:endParaRPr lang="fi-FI"/>
        </a:p>
      </dgm:t>
    </dgm:pt>
  </dgm:ptLst>
  <dgm:cxnLst>
    <dgm:cxn modelId="{AA2C59F5-BFE3-4DD9-AEA5-5AE721792EF7}" type="presOf" srcId="{37B9D5D7-42E0-4200-B162-4146FF98265B}" destId="{126569CB-F9DE-4E68-B5D4-6319F1681D6C}" srcOrd="0" destOrd="0" presId="urn:microsoft.com/office/officeart/2005/8/layout/cycle5"/>
    <dgm:cxn modelId="{3141815C-0B56-45CB-BCFA-F1798B4DB8A2}" type="presOf" srcId="{FE312039-F728-4591-A27D-F94729F04C4B}" destId="{AC701EAA-D455-4590-8584-2CA1E474A168}" srcOrd="0" destOrd="0" presId="urn:microsoft.com/office/officeart/2005/8/layout/cycle5"/>
    <dgm:cxn modelId="{2A09E2F0-C2BC-4E7A-A5F9-3ECB6969ED34}" srcId="{37B9D5D7-42E0-4200-B162-4146FF98265B}" destId="{FEDD440F-EA38-4DCD-ADE4-FB7307E3759E}" srcOrd="2" destOrd="0" parTransId="{9BBB5398-5922-4F5E-95C9-1AC9222837C8}" sibTransId="{C35C6770-5CEC-40A7-AF5A-A249A0EBD88C}"/>
    <dgm:cxn modelId="{9C984360-257E-48B0-8004-F6E63E44C152}" type="presOf" srcId="{86D6DF2E-C464-423C-9FEE-F33CA00F0414}" destId="{F0B79992-BCD6-425E-90BD-B6A20016105F}" srcOrd="0" destOrd="0" presId="urn:microsoft.com/office/officeart/2005/8/layout/cycle5"/>
    <dgm:cxn modelId="{D70109A3-0CBB-4C1F-8FA3-5D2AE3C57D3F}" type="presOf" srcId="{D442E12E-A532-4C2D-AEEF-14A945E9A8FA}" destId="{2087B537-6891-4F62-BF23-FC75CA9FEB2E}" srcOrd="0" destOrd="0" presId="urn:microsoft.com/office/officeart/2005/8/layout/cycle5"/>
    <dgm:cxn modelId="{70922D25-4A04-4749-8265-38E8573A647F}" type="presOf" srcId="{9D379820-E138-4FE5-A06E-2309B1E7DE08}" destId="{8F4B0FED-1729-4BC9-884A-D11DF0C431A6}" srcOrd="0" destOrd="0" presId="urn:microsoft.com/office/officeart/2005/8/layout/cycle5"/>
    <dgm:cxn modelId="{D0A17017-79CC-4389-8D5D-0C631CEB7261}" type="presOf" srcId="{FEDD440F-EA38-4DCD-ADE4-FB7307E3759E}" destId="{713C93E1-453D-489C-97E7-A027F98B9D96}" srcOrd="0" destOrd="0" presId="urn:microsoft.com/office/officeart/2005/8/layout/cycle5"/>
    <dgm:cxn modelId="{CE7A004A-CEB8-429E-8B2F-E2201B27D80A}" srcId="{37B9D5D7-42E0-4200-B162-4146FF98265B}" destId="{9D379820-E138-4FE5-A06E-2309B1E7DE08}" srcOrd="3" destOrd="0" parTransId="{E991976C-209D-4F0E-BB16-A2171EFF567A}" sibTransId="{86D6DF2E-C464-423C-9FEE-F33CA00F0414}"/>
    <dgm:cxn modelId="{A776BF4B-56EE-4C04-8DA3-3BBD220C53AA}" srcId="{37B9D5D7-42E0-4200-B162-4146FF98265B}" destId="{D442E12E-A532-4C2D-AEEF-14A945E9A8FA}" srcOrd="1" destOrd="0" parTransId="{826A765F-C5B7-43BA-9036-A507C6D9A40E}" sibTransId="{FE312039-F728-4591-A27D-F94729F04C4B}"/>
    <dgm:cxn modelId="{9E0AAE67-FF21-4234-8D74-143966DFF97E}" type="presOf" srcId="{C35C6770-5CEC-40A7-AF5A-A249A0EBD88C}" destId="{A0AA5DFE-8CD6-4872-81BD-58BD9FA121B5}" srcOrd="0" destOrd="0" presId="urn:microsoft.com/office/officeart/2005/8/layout/cycle5"/>
    <dgm:cxn modelId="{0B54FACA-6E39-4DC3-8C6F-AD575C6FCED0}" srcId="{37B9D5D7-42E0-4200-B162-4146FF98265B}" destId="{3C55923F-775A-481C-A52A-A3AEF6C655C6}" srcOrd="0" destOrd="0" parTransId="{A489FBC5-A078-4930-B2EC-F5F333FB3EAC}" sibTransId="{F80109EF-F35B-47C5-AD42-31764A39B5EB}"/>
    <dgm:cxn modelId="{133A2D08-A3B3-4239-8C29-EF0FFF780E2C}" type="presOf" srcId="{3C55923F-775A-481C-A52A-A3AEF6C655C6}" destId="{ECC79FF0-78D9-4A03-9A25-7A8B6B7DADE3}" srcOrd="0" destOrd="0" presId="urn:microsoft.com/office/officeart/2005/8/layout/cycle5"/>
    <dgm:cxn modelId="{D5B267D0-2870-47CF-9CCF-BA1438CB2469}" type="presOf" srcId="{F80109EF-F35B-47C5-AD42-31764A39B5EB}" destId="{72487B02-1316-46F4-A2E8-AA74D7B9152D}" srcOrd="0" destOrd="0" presId="urn:microsoft.com/office/officeart/2005/8/layout/cycle5"/>
    <dgm:cxn modelId="{A468A2BB-C729-4597-9EA4-D3CD92FACCC4}" type="presParOf" srcId="{126569CB-F9DE-4E68-B5D4-6319F1681D6C}" destId="{ECC79FF0-78D9-4A03-9A25-7A8B6B7DADE3}" srcOrd="0" destOrd="0" presId="urn:microsoft.com/office/officeart/2005/8/layout/cycle5"/>
    <dgm:cxn modelId="{288F2B19-4EAD-4D41-992C-C879A838A087}" type="presParOf" srcId="{126569CB-F9DE-4E68-B5D4-6319F1681D6C}" destId="{49F5A44D-CFB8-4220-8045-FC959590772B}" srcOrd="1" destOrd="0" presId="urn:microsoft.com/office/officeart/2005/8/layout/cycle5"/>
    <dgm:cxn modelId="{1A378D7F-9810-448A-91B2-A6D897767F74}" type="presParOf" srcId="{126569CB-F9DE-4E68-B5D4-6319F1681D6C}" destId="{72487B02-1316-46F4-A2E8-AA74D7B9152D}" srcOrd="2" destOrd="0" presId="urn:microsoft.com/office/officeart/2005/8/layout/cycle5"/>
    <dgm:cxn modelId="{C3846390-AF80-4193-BC85-6A4FC7B830AE}" type="presParOf" srcId="{126569CB-F9DE-4E68-B5D4-6319F1681D6C}" destId="{2087B537-6891-4F62-BF23-FC75CA9FEB2E}" srcOrd="3" destOrd="0" presId="urn:microsoft.com/office/officeart/2005/8/layout/cycle5"/>
    <dgm:cxn modelId="{1266B123-A5FE-40FE-9383-029BADC9A0B2}" type="presParOf" srcId="{126569CB-F9DE-4E68-B5D4-6319F1681D6C}" destId="{BDDD3210-73C4-4F6A-8C31-75660EF81F5B}" srcOrd="4" destOrd="0" presId="urn:microsoft.com/office/officeart/2005/8/layout/cycle5"/>
    <dgm:cxn modelId="{DCB8BD8F-B6F4-442C-A458-5F87CAC8E6FB}" type="presParOf" srcId="{126569CB-F9DE-4E68-B5D4-6319F1681D6C}" destId="{AC701EAA-D455-4590-8584-2CA1E474A168}" srcOrd="5" destOrd="0" presId="urn:microsoft.com/office/officeart/2005/8/layout/cycle5"/>
    <dgm:cxn modelId="{4B3829B2-6C47-4A20-B15C-AAAFB7BAD34F}" type="presParOf" srcId="{126569CB-F9DE-4E68-B5D4-6319F1681D6C}" destId="{713C93E1-453D-489C-97E7-A027F98B9D96}" srcOrd="6" destOrd="0" presId="urn:microsoft.com/office/officeart/2005/8/layout/cycle5"/>
    <dgm:cxn modelId="{6A80739F-DA83-4509-B0E2-30B0BF9CA60A}" type="presParOf" srcId="{126569CB-F9DE-4E68-B5D4-6319F1681D6C}" destId="{8F7EA7BC-5B5A-4BAF-BB55-63C428538B35}" srcOrd="7" destOrd="0" presId="urn:microsoft.com/office/officeart/2005/8/layout/cycle5"/>
    <dgm:cxn modelId="{8D4A1BD9-68A2-45B0-91E2-FA690653C46D}" type="presParOf" srcId="{126569CB-F9DE-4E68-B5D4-6319F1681D6C}" destId="{A0AA5DFE-8CD6-4872-81BD-58BD9FA121B5}" srcOrd="8" destOrd="0" presId="urn:microsoft.com/office/officeart/2005/8/layout/cycle5"/>
    <dgm:cxn modelId="{0CC62A7E-49EE-4BEB-9E8A-D2562504AC56}" type="presParOf" srcId="{126569CB-F9DE-4E68-B5D4-6319F1681D6C}" destId="{8F4B0FED-1729-4BC9-884A-D11DF0C431A6}" srcOrd="9" destOrd="0" presId="urn:microsoft.com/office/officeart/2005/8/layout/cycle5"/>
    <dgm:cxn modelId="{3EC99DE8-BD50-4809-8367-47E400390C77}" type="presParOf" srcId="{126569CB-F9DE-4E68-B5D4-6319F1681D6C}" destId="{56069C96-C30F-4E6A-AC24-3DB92C531449}" srcOrd="10" destOrd="0" presId="urn:microsoft.com/office/officeart/2005/8/layout/cycle5"/>
    <dgm:cxn modelId="{079BD48A-68E1-4633-B0D0-36475ECA94DE}" type="presParOf" srcId="{126569CB-F9DE-4E68-B5D4-6319F1681D6C}" destId="{F0B79992-BCD6-425E-90BD-B6A20016105F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B5D3CA-FAFF-44BC-9B9E-FD0B092B585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33FBD3C-6056-4606-A41A-3CA753FA62D2}">
      <dgm:prSet phldrT="[Teksti]" custT="1"/>
      <dgm:spPr>
        <a:solidFill>
          <a:srgbClr val="92D050"/>
        </a:solidFill>
      </dgm:spPr>
      <dgm:t>
        <a:bodyPr/>
        <a:lstStyle/>
        <a:p>
          <a:r>
            <a:rPr lang="fi-FI" sz="2000" dirty="0" smtClean="0">
              <a:solidFill>
                <a:schemeClr val="tx1"/>
              </a:solidFill>
              <a:latin typeface="Garamond" panose="02020404030301010803" pitchFamily="18" charset="0"/>
            </a:rPr>
            <a:t>TEKNINEN: potkutekniikan valinta puskutekniikan valinta ilmassa vai maassa kosketusten määrä</a:t>
          </a:r>
          <a:endParaRPr lang="fi-FI" sz="20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8A568E1C-317E-4FD5-808C-33C309E390E7}" type="parTrans" cxnId="{033071AD-4881-44F6-9E36-5C4B43443AF7}">
      <dgm:prSet/>
      <dgm:spPr/>
      <dgm:t>
        <a:bodyPr/>
        <a:lstStyle/>
        <a:p>
          <a:endParaRPr lang="fi-FI"/>
        </a:p>
      </dgm:t>
    </dgm:pt>
    <dgm:pt modelId="{1577C78B-AECA-4B9C-AE3D-B485851C8C1A}" type="sibTrans" cxnId="{033071AD-4881-44F6-9E36-5C4B43443AF7}">
      <dgm:prSet/>
      <dgm:spPr/>
      <dgm:t>
        <a:bodyPr/>
        <a:lstStyle/>
        <a:p>
          <a:endParaRPr lang="fi-FI"/>
        </a:p>
      </dgm:t>
    </dgm:pt>
    <dgm:pt modelId="{E8BA3B9E-6A59-4747-9EB6-A65E9A8683E5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2000" dirty="0" smtClean="0">
              <a:solidFill>
                <a:schemeClr val="tx1"/>
              </a:solidFill>
              <a:latin typeface="Garamond" panose="02020404030301010803" pitchFamily="18" charset="0"/>
            </a:rPr>
            <a:t>TAKTINEN:            sovitut liikkeet      (yhteistyö, porrastus)             liikkeiden ajoitukset</a:t>
          </a:r>
          <a:endParaRPr lang="fi-FI" sz="20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7B2A2AE2-3E71-41D1-BCBD-6F9EE08F8B58}" type="parTrans" cxnId="{1E9E4172-C17E-4636-A404-5D00969230B6}">
      <dgm:prSet/>
      <dgm:spPr/>
      <dgm:t>
        <a:bodyPr/>
        <a:lstStyle/>
        <a:p>
          <a:endParaRPr lang="fi-FI"/>
        </a:p>
      </dgm:t>
    </dgm:pt>
    <dgm:pt modelId="{D86F27B4-BBC2-4234-812A-BC42A7879679}" type="sibTrans" cxnId="{1E9E4172-C17E-4636-A404-5D00969230B6}">
      <dgm:prSet/>
      <dgm:spPr/>
      <dgm:t>
        <a:bodyPr/>
        <a:lstStyle/>
        <a:p>
          <a:endParaRPr lang="fi-FI"/>
        </a:p>
      </dgm:t>
    </dgm:pt>
    <dgm:pt modelId="{B5C97C88-F3EE-410E-BE85-A9E91BB1001C}">
      <dgm:prSet phldrT="[Teksti]" custT="1"/>
      <dgm:spPr>
        <a:solidFill>
          <a:srgbClr val="FF5050"/>
        </a:solidFill>
      </dgm:spPr>
      <dgm:t>
        <a:bodyPr/>
        <a:lstStyle/>
        <a:p>
          <a:r>
            <a:rPr lang="fi-FI" sz="2000" dirty="0" smtClean="0">
              <a:solidFill>
                <a:schemeClr val="tx1"/>
              </a:solidFill>
              <a:latin typeface="Garamond" panose="02020404030301010803" pitchFamily="18" charset="0"/>
            </a:rPr>
            <a:t>FYYSINEN:        suoritusta edeltävän liikkeen määrä ja laatu edeltävän rasituksen määrä pelissä </a:t>
          </a:r>
          <a:endParaRPr lang="fi-FI" sz="20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40963FA5-F7E3-42E8-9579-BA0447BEB8AC}" type="parTrans" cxnId="{C29AEE14-1DD5-49B0-9525-13280347535E}">
      <dgm:prSet/>
      <dgm:spPr/>
      <dgm:t>
        <a:bodyPr/>
        <a:lstStyle/>
        <a:p>
          <a:endParaRPr lang="fi-FI"/>
        </a:p>
      </dgm:t>
    </dgm:pt>
    <dgm:pt modelId="{8F227E0C-CCDB-4373-9905-B19715EF43B3}" type="sibTrans" cxnId="{C29AEE14-1DD5-49B0-9525-13280347535E}">
      <dgm:prSet/>
      <dgm:spPr/>
      <dgm:t>
        <a:bodyPr/>
        <a:lstStyle/>
        <a:p>
          <a:endParaRPr lang="fi-FI"/>
        </a:p>
      </dgm:t>
    </dgm:pt>
    <dgm:pt modelId="{EEF6F714-E8A8-43E2-912F-F8CBC9FE39B0}">
      <dgm:prSet phldrT="[Teksti]" custT="1"/>
      <dgm:spPr>
        <a:solidFill>
          <a:srgbClr val="00B0F0"/>
        </a:solidFill>
      </dgm:spPr>
      <dgm:t>
        <a:bodyPr/>
        <a:lstStyle/>
        <a:p>
          <a:r>
            <a:rPr lang="fi-FI" sz="2000" dirty="0" smtClean="0">
              <a:solidFill>
                <a:schemeClr val="tx1"/>
              </a:solidFill>
              <a:latin typeface="Garamond" panose="02020404030301010803" pitchFamily="18" charset="0"/>
            </a:rPr>
            <a:t>PSYYKKINEN: päättäväisyys           aikeiden salaus              pelin tilanne</a:t>
          </a:r>
          <a:endParaRPr lang="fi-FI" sz="20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9AB19FF2-2560-4771-BD07-0F443E77A401}" type="parTrans" cxnId="{0564F145-1AEB-443B-8521-FCD73B22F46C}">
      <dgm:prSet/>
      <dgm:spPr/>
      <dgm:t>
        <a:bodyPr/>
        <a:lstStyle/>
        <a:p>
          <a:endParaRPr lang="fi-FI"/>
        </a:p>
      </dgm:t>
    </dgm:pt>
    <dgm:pt modelId="{FCFCE1BF-9A02-4CED-A40D-7CF9FE4C2EE6}" type="sibTrans" cxnId="{0564F145-1AEB-443B-8521-FCD73B22F46C}">
      <dgm:prSet/>
      <dgm:spPr/>
      <dgm:t>
        <a:bodyPr/>
        <a:lstStyle/>
        <a:p>
          <a:endParaRPr lang="fi-FI"/>
        </a:p>
      </dgm:t>
    </dgm:pt>
    <dgm:pt modelId="{E6E306AF-C383-4D89-9048-6554CC28BF02}" type="pres">
      <dgm:prSet presAssocID="{73B5D3CA-FAFF-44BC-9B9E-FD0B092B58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B003E9CF-11D9-4384-945F-AECBEEBD2C34}" type="pres">
      <dgm:prSet presAssocID="{B33FBD3C-6056-4606-A41A-3CA753FA62D2}" presName="node" presStyleLbl="node1" presStyleIdx="0" presStyleCnt="4" custLinFactNeighborX="-853" custLinFactNeighborY="1645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277160D-C15B-4FD3-8AA6-03909B96F420}" type="pres">
      <dgm:prSet presAssocID="{1577C78B-AECA-4B9C-AE3D-B485851C8C1A}" presName="sibTrans" presStyleCnt="0"/>
      <dgm:spPr/>
    </dgm:pt>
    <dgm:pt modelId="{0229A17C-3BD7-4D06-B579-2FE28D450FFA}" type="pres">
      <dgm:prSet presAssocID="{E8BA3B9E-6A59-4747-9EB6-A65E9A8683E5}" presName="node" presStyleLbl="node1" presStyleIdx="1" presStyleCnt="4" custLinFactNeighborX="-853" custLinFactNeighborY="1645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917318A-64DB-4E29-9C36-CDFDA63FED6A}" type="pres">
      <dgm:prSet presAssocID="{D86F27B4-BBC2-4234-812A-BC42A7879679}" presName="sibTrans" presStyleCnt="0"/>
      <dgm:spPr/>
    </dgm:pt>
    <dgm:pt modelId="{2634EAD9-CAB2-48D1-8B5B-EA6FDA586C7D}" type="pres">
      <dgm:prSet presAssocID="{B5C97C88-F3EE-410E-BE85-A9E91BB1001C}" presName="node" presStyleLbl="node1" presStyleIdx="2" presStyleCnt="4" custLinFactNeighborX="-853" custLinFactNeighborY="1645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1AD5D7D-2CF8-43AD-851F-69476341AE68}" type="pres">
      <dgm:prSet presAssocID="{8F227E0C-CCDB-4373-9905-B19715EF43B3}" presName="sibTrans" presStyleCnt="0"/>
      <dgm:spPr/>
    </dgm:pt>
    <dgm:pt modelId="{80B02A84-9DC5-4B7F-BC03-184923A8C933}" type="pres">
      <dgm:prSet presAssocID="{EEF6F714-E8A8-43E2-912F-F8CBC9FE39B0}" presName="node" presStyleLbl="node1" presStyleIdx="3" presStyleCnt="4" custLinFactNeighborX="-853" custLinFactNeighborY="510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25BF01CE-F411-41B4-88C9-1B86DF780C4E}" type="presOf" srcId="{B33FBD3C-6056-4606-A41A-3CA753FA62D2}" destId="{B003E9CF-11D9-4384-945F-AECBEEBD2C34}" srcOrd="0" destOrd="0" presId="urn:microsoft.com/office/officeart/2005/8/layout/default"/>
    <dgm:cxn modelId="{C29AEE14-1DD5-49B0-9525-13280347535E}" srcId="{73B5D3CA-FAFF-44BC-9B9E-FD0B092B5859}" destId="{B5C97C88-F3EE-410E-BE85-A9E91BB1001C}" srcOrd="2" destOrd="0" parTransId="{40963FA5-F7E3-42E8-9579-BA0447BEB8AC}" sibTransId="{8F227E0C-CCDB-4373-9905-B19715EF43B3}"/>
    <dgm:cxn modelId="{543F9075-3EF8-445D-98A3-FE3380AE7CCD}" type="presOf" srcId="{73B5D3CA-FAFF-44BC-9B9E-FD0B092B5859}" destId="{E6E306AF-C383-4D89-9048-6554CC28BF02}" srcOrd="0" destOrd="0" presId="urn:microsoft.com/office/officeart/2005/8/layout/default"/>
    <dgm:cxn modelId="{0564F145-1AEB-443B-8521-FCD73B22F46C}" srcId="{73B5D3CA-FAFF-44BC-9B9E-FD0B092B5859}" destId="{EEF6F714-E8A8-43E2-912F-F8CBC9FE39B0}" srcOrd="3" destOrd="0" parTransId="{9AB19FF2-2560-4771-BD07-0F443E77A401}" sibTransId="{FCFCE1BF-9A02-4CED-A40D-7CF9FE4C2EE6}"/>
    <dgm:cxn modelId="{1E9E4172-C17E-4636-A404-5D00969230B6}" srcId="{73B5D3CA-FAFF-44BC-9B9E-FD0B092B5859}" destId="{E8BA3B9E-6A59-4747-9EB6-A65E9A8683E5}" srcOrd="1" destOrd="0" parTransId="{7B2A2AE2-3E71-41D1-BCBD-6F9EE08F8B58}" sibTransId="{D86F27B4-BBC2-4234-812A-BC42A7879679}"/>
    <dgm:cxn modelId="{BAC64CC5-D0A0-45C2-A71F-6A364648DFC3}" type="presOf" srcId="{EEF6F714-E8A8-43E2-912F-F8CBC9FE39B0}" destId="{80B02A84-9DC5-4B7F-BC03-184923A8C933}" srcOrd="0" destOrd="0" presId="urn:microsoft.com/office/officeart/2005/8/layout/default"/>
    <dgm:cxn modelId="{FE571850-A7F8-42E7-AA3A-06E6CFA54BD6}" type="presOf" srcId="{E8BA3B9E-6A59-4747-9EB6-A65E9A8683E5}" destId="{0229A17C-3BD7-4D06-B579-2FE28D450FFA}" srcOrd="0" destOrd="0" presId="urn:microsoft.com/office/officeart/2005/8/layout/default"/>
    <dgm:cxn modelId="{B7010ED0-BD1A-4D60-9CDB-2071AF40E056}" type="presOf" srcId="{B5C97C88-F3EE-410E-BE85-A9E91BB1001C}" destId="{2634EAD9-CAB2-48D1-8B5B-EA6FDA586C7D}" srcOrd="0" destOrd="0" presId="urn:microsoft.com/office/officeart/2005/8/layout/default"/>
    <dgm:cxn modelId="{033071AD-4881-44F6-9E36-5C4B43443AF7}" srcId="{73B5D3CA-FAFF-44BC-9B9E-FD0B092B5859}" destId="{B33FBD3C-6056-4606-A41A-3CA753FA62D2}" srcOrd="0" destOrd="0" parTransId="{8A568E1C-317E-4FD5-808C-33C309E390E7}" sibTransId="{1577C78B-AECA-4B9C-AE3D-B485851C8C1A}"/>
    <dgm:cxn modelId="{39D771E8-3011-49C9-87FF-BCB6F86298A8}" type="presParOf" srcId="{E6E306AF-C383-4D89-9048-6554CC28BF02}" destId="{B003E9CF-11D9-4384-945F-AECBEEBD2C34}" srcOrd="0" destOrd="0" presId="urn:microsoft.com/office/officeart/2005/8/layout/default"/>
    <dgm:cxn modelId="{C6761675-6013-4359-A5A8-A06A966C02F3}" type="presParOf" srcId="{E6E306AF-C383-4D89-9048-6554CC28BF02}" destId="{4277160D-C15B-4FD3-8AA6-03909B96F420}" srcOrd="1" destOrd="0" presId="urn:microsoft.com/office/officeart/2005/8/layout/default"/>
    <dgm:cxn modelId="{DCF5D185-1F29-4559-92E0-1845B1B1B0BB}" type="presParOf" srcId="{E6E306AF-C383-4D89-9048-6554CC28BF02}" destId="{0229A17C-3BD7-4D06-B579-2FE28D450FFA}" srcOrd="2" destOrd="0" presId="urn:microsoft.com/office/officeart/2005/8/layout/default"/>
    <dgm:cxn modelId="{60D12A88-C94F-4EFA-A6EE-2E92AF0E7232}" type="presParOf" srcId="{E6E306AF-C383-4D89-9048-6554CC28BF02}" destId="{8917318A-64DB-4E29-9C36-CDFDA63FED6A}" srcOrd="3" destOrd="0" presId="urn:microsoft.com/office/officeart/2005/8/layout/default"/>
    <dgm:cxn modelId="{B016409D-09F7-40D3-BD42-D8FAAA8FB9E1}" type="presParOf" srcId="{E6E306AF-C383-4D89-9048-6554CC28BF02}" destId="{2634EAD9-CAB2-48D1-8B5B-EA6FDA586C7D}" srcOrd="4" destOrd="0" presId="urn:microsoft.com/office/officeart/2005/8/layout/default"/>
    <dgm:cxn modelId="{9C6237C0-EA1E-4ADD-AF64-DE91C174277B}" type="presParOf" srcId="{E6E306AF-C383-4D89-9048-6554CC28BF02}" destId="{41AD5D7D-2CF8-43AD-851F-69476341AE68}" srcOrd="5" destOrd="0" presId="urn:microsoft.com/office/officeart/2005/8/layout/default"/>
    <dgm:cxn modelId="{6FDCB59C-C53F-47D7-B512-DBBE2D46103B}" type="presParOf" srcId="{E6E306AF-C383-4D89-9048-6554CC28BF02}" destId="{80B02A84-9DC5-4B7F-BC03-184923A8C93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C79FF0-78D9-4A03-9A25-7A8B6B7DADE3}">
      <dsp:nvSpPr>
        <dsp:cNvPr id="0" name=""/>
        <dsp:cNvSpPr/>
      </dsp:nvSpPr>
      <dsp:spPr>
        <a:xfrm>
          <a:off x="3306105" y="1624"/>
          <a:ext cx="1617389" cy="1051303"/>
        </a:xfrm>
        <a:prstGeom prst="roundRect">
          <a:avLst/>
        </a:prstGeom>
        <a:gradFill flip="none" rotWithShape="0">
          <a:gsLst>
            <a:gs pos="51000">
              <a:srgbClr val="FF0000"/>
            </a:gs>
            <a:gs pos="50000">
              <a:srgbClr val="33CC33"/>
            </a:gs>
          </a:gsLst>
          <a:lin ang="5400000" scaled="0"/>
          <a:tileRect/>
        </a:gra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latin typeface="Garamond" panose="02020404030301010803" pitchFamily="18" charset="0"/>
            </a:rPr>
            <a:t>Positiivinen tilanteenvaihto</a:t>
          </a:r>
          <a:endParaRPr lang="fi-FI" sz="1800" kern="1200" dirty="0">
            <a:latin typeface="Garamond" panose="02020404030301010803" pitchFamily="18" charset="0"/>
          </a:endParaRPr>
        </a:p>
      </dsp:txBody>
      <dsp:txXfrm>
        <a:off x="3357425" y="52944"/>
        <a:ext cx="1514749" cy="948663"/>
      </dsp:txXfrm>
    </dsp:sp>
    <dsp:sp modelId="{72487B02-1316-46F4-A2E8-AA74D7B9152D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2767324" y="339841"/>
              </a:moveTo>
              <a:arcTo wR="1735705" hR="1735705" stAng="18387985" swAng="1632488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7B537-6891-4F62-BF23-FC75CA9FEB2E}">
      <dsp:nvSpPr>
        <dsp:cNvPr id="0" name=""/>
        <dsp:cNvSpPr/>
      </dsp:nvSpPr>
      <dsp:spPr>
        <a:xfrm>
          <a:off x="5041810" y="1737329"/>
          <a:ext cx="1617389" cy="1051303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latin typeface="Garamond" panose="02020404030301010803" pitchFamily="18" charset="0"/>
            </a:rPr>
            <a:t>Puolustaminen</a:t>
          </a:r>
          <a:endParaRPr lang="fi-FI" sz="1800" kern="1200" dirty="0">
            <a:latin typeface="Garamond" panose="02020404030301010803" pitchFamily="18" charset="0"/>
          </a:endParaRPr>
        </a:p>
      </dsp:txBody>
      <dsp:txXfrm>
        <a:off x="5093130" y="1788649"/>
        <a:ext cx="1514749" cy="948663"/>
      </dsp:txXfrm>
    </dsp:sp>
    <dsp:sp modelId="{AC701EAA-D455-4590-8584-2CA1E474A168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3291399" y="2505437"/>
              </a:moveTo>
              <a:arcTo wR="1735705" hR="1735705" stAng="1579527" swAng="1632488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3C93E1-453D-489C-97E7-A027F98B9D96}">
      <dsp:nvSpPr>
        <dsp:cNvPr id="0" name=""/>
        <dsp:cNvSpPr/>
      </dsp:nvSpPr>
      <dsp:spPr>
        <a:xfrm>
          <a:off x="3306105" y="3473035"/>
          <a:ext cx="1617389" cy="1051303"/>
        </a:xfrm>
        <a:prstGeom prst="roundRect">
          <a:avLst/>
        </a:prstGeom>
        <a:gradFill rotWithShape="0">
          <a:gsLst>
            <a:gs pos="51000">
              <a:srgbClr val="FF0000"/>
            </a:gs>
            <a:gs pos="52000">
              <a:srgbClr val="33CC33"/>
            </a:gs>
          </a:gsLst>
          <a:lin ang="5400000" scaled="0"/>
        </a:gra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latin typeface="Garamond" panose="02020404030301010803" pitchFamily="18" charset="0"/>
            </a:rPr>
            <a:t>Negatiivinen tilanteenvaihto</a:t>
          </a:r>
          <a:endParaRPr lang="fi-FI" sz="1800" kern="1200" dirty="0">
            <a:latin typeface="Garamond" panose="02020404030301010803" pitchFamily="18" charset="0"/>
          </a:endParaRPr>
        </a:p>
      </dsp:txBody>
      <dsp:txXfrm>
        <a:off x="3357425" y="3524355"/>
        <a:ext cx="1514749" cy="948663"/>
      </dsp:txXfrm>
    </dsp:sp>
    <dsp:sp modelId="{A0AA5DFE-8CD6-4872-81BD-58BD9FA121B5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704086" y="3131568"/>
              </a:moveTo>
              <a:arcTo wR="1735705" hR="1735705" stAng="7587985" swAng="1632488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4B0FED-1729-4BC9-884A-D11DF0C431A6}">
      <dsp:nvSpPr>
        <dsp:cNvPr id="0" name=""/>
        <dsp:cNvSpPr/>
      </dsp:nvSpPr>
      <dsp:spPr>
        <a:xfrm>
          <a:off x="1570399" y="1737329"/>
          <a:ext cx="1617389" cy="1051303"/>
        </a:xfrm>
        <a:prstGeom prst="roundRect">
          <a:avLst/>
        </a:prstGeom>
        <a:solidFill>
          <a:srgbClr val="33CC33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latin typeface="Garamond" panose="02020404030301010803" pitchFamily="18" charset="0"/>
            </a:rPr>
            <a:t>Hyökkääminen</a:t>
          </a:r>
          <a:endParaRPr lang="fi-FI" sz="1800" kern="1200" dirty="0">
            <a:latin typeface="Garamond" panose="02020404030301010803" pitchFamily="18" charset="0"/>
          </a:endParaRPr>
        </a:p>
      </dsp:txBody>
      <dsp:txXfrm>
        <a:off x="1621719" y="1788649"/>
        <a:ext cx="1514749" cy="948663"/>
      </dsp:txXfrm>
    </dsp:sp>
    <dsp:sp modelId="{F0B79992-BCD6-425E-90BD-B6A20016105F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180010" y="965973"/>
              </a:moveTo>
              <a:arcTo wR="1735705" hR="1735705" stAng="12379527" swAng="1632488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3E9CF-11D9-4384-945F-AECBEEBD2C34}">
      <dsp:nvSpPr>
        <dsp:cNvPr id="0" name=""/>
        <dsp:cNvSpPr/>
      </dsp:nvSpPr>
      <dsp:spPr>
        <a:xfrm>
          <a:off x="0" y="432045"/>
          <a:ext cx="2902148" cy="174128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tx1"/>
              </a:solidFill>
              <a:latin typeface="Garamond" panose="02020404030301010803" pitchFamily="18" charset="0"/>
            </a:rPr>
            <a:t>TEKNINEN: potkutekniikan valinta puskutekniikan valinta ilmassa vai maassa kosketusten määrä</a:t>
          </a:r>
          <a:endParaRPr lang="fi-FI" sz="2000" kern="1200" dirty="0">
            <a:solidFill>
              <a:schemeClr val="tx1"/>
            </a:solidFill>
            <a:latin typeface="Garamond" panose="02020404030301010803" pitchFamily="18" charset="0"/>
          </a:endParaRPr>
        </a:p>
      </dsp:txBody>
      <dsp:txXfrm>
        <a:off x="0" y="432045"/>
        <a:ext cx="2902148" cy="1741289"/>
      </dsp:txXfrm>
    </dsp:sp>
    <dsp:sp modelId="{0229A17C-3BD7-4D06-B579-2FE28D450FFA}">
      <dsp:nvSpPr>
        <dsp:cNvPr id="0" name=""/>
        <dsp:cNvSpPr/>
      </dsp:nvSpPr>
      <dsp:spPr>
        <a:xfrm>
          <a:off x="3168352" y="432045"/>
          <a:ext cx="2902148" cy="174128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tx1"/>
              </a:solidFill>
              <a:latin typeface="Garamond" panose="02020404030301010803" pitchFamily="18" charset="0"/>
            </a:rPr>
            <a:t>TAKTINEN:            sovitut liikkeet      (yhteistyö, porrastus)             liikkeiden ajoitukset</a:t>
          </a:r>
          <a:endParaRPr lang="fi-FI" sz="2000" kern="1200" dirty="0">
            <a:solidFill>
              <a:schemeClr val="tx1"/>
            </a:solidFill>
            <a:latin typeface="Garamond" panose="02020404030301010803" pitchFamily="18" charset="0"/>
          </a:endParaRPr>
        </a:p>
      </dsp:txBody>
      <dsp:txXfrm>
        <a:off x="3168352" y="432045"/>
        <a:ext cx="2902148" cy="1741289"/>
      </dsp:txXfrm>
    </dsp:sp>
    <dsp:sp modelId="{2634EAD9-CAB2-48D1-8B5B-EA6FDA586C7D}">
      <dsp:nvSpPr>
        <dsp:cNvPr id="0" name=""/>
        <dsp:cNvSpPr/>
      </dsp:nvSpPr>
      <dsp:spPr>
        <a:xfrm>
          <a:off x="0" y="2322710"/>
          <a:ext cx="2902148" cy="1741289"/>
        </a:xfrm>
        <a:prstGeom prst="rect">
          <a:avLst/>
        </a:prstGeom>
        <a:solidFill>
          <a:srgbClr val="FF5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tx1"/>
              </a:solidFill>
              <a:latin typeface="Garamond" panose="02020404030301010803" pitchFamily="18" charset="0"/>
            </a:rPr>
            <a:t>FYYSINEN:        suoritusta edeltävän liikkeen määrä ja laatu edeltävän rasituksen määrä pelissä </a:t>
          </a:r>
          <a:endParaRPr lang="fi-FI" sz="2000" kern="1200" dirty="0">
            <a:solidFill>
              <a:schemeClr val="tx1"/>
            </a:solidFill>
            <a:latin typeface="Garamond" panose="02020404030301010803" pitchFamily="18" charset="0"/>
          </a:endParaRPr>
        </a:p>
      </dsp:txBody>
      <dsp:txXfrm>
        <a:off x="0" y="2322710"/>
        <a:ext cx="2902148" cy="1741289"/>
      </dsp:txXfrm>
    </dsp:sp>
    <dsp:sp modelId="{80B02A84-9DC5-4B7F-BC03-184923A8C933}">
      <dsp:nvSpPr>
        <dsp:cNvPr id="0" name=""/>
        <dsp:cNvSpPr/>
      </dsp:nvSpPr>
      <dsp:spPr>
        <a:xfrm>
          <a:off x="3168352" y="2265982"/>
          <a:ext cx="2902148" cy="174128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tx1"/>
              </a:solidFill>
              <a:latin typeface="Garamond" panose="02020404030301010803" pitchFamily="18" charset="0"/>
            </a:rPr>
            <a:t>PSYYKKINEN: päättäväisyys           aikeiden salaus              pelin tilanne</a:t>
          </a:r>
          <a:endParaRPr lang="fi-FI" sz="2000" kern="1200" dirty="0">
            <a:solidFill>
              <a:schemeClr val="tx1"/>
            </a:solidFill>
            <a:latin typeface="Garamond" panose="02020404030301010803" pitchFamily="18" charset="0"/>
          </a:endParaRPr>
        </a:p>
      </dsp:txBody>
      <dsp:txXfrm>
        <a:off x="3168352" y="2265982"/>
        <a:ext cx="2902148" cy="174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57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89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31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89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750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5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74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331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15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298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54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47E6-9B9A-4761-880A-13094C7F3E5A}" type="datetimeFigureOut">
              <a:rPr lang="fi-FI" smtClean="0"/>
              <a:t>4.10.2014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8F5A1-ADE5-4391-A3B6-D6720D61A8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20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 smtClean="0"/>
              <a:t>SAPA ry</a:t>
            </a:r>
            <a:br>
              <a:rPr lang="fi-FI" dirty="0" smtClean="0"/>
            </a:br>
            <a:r>
              <a:rPr lang="fi-FI" dirty="0" smtClean="0"/>
              <a:t>Pelaajakoulutuslinja</a:t>
            </a:r>
            <a:r>
              <a:rPr lang="fi-FI" smtClean="0"/>
              <a:t/>
            </a:r>
            <a:br>
              <a:rPr lang="fi-FI" smtClean="0"/>
            </a:br>
            <a:r>
              <a:rPr lang="fi-FI" smtClean="0"/>
              <a:t>osa 4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Pelin teoria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344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(11v11)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1-4-2-3-1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4 puolustajaa, 2 alempaa keskikenttää, 1 ylempi keskikenttää, 2 laitakeskikenttää, 1 hyökkääjä 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Luonnollinen jatkumo pienemmillä kentillä käytetyille ryhmityksille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Keskikentän kolmio (3 pelaajan yhteistyö)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4 linjaa kolmen sijasta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Ylivoimatilanteiden muodostaminen</a:t>
            </a:r>
          </a:p>
          <a:p>
            <a:pPr>
              <a:buFont typeface="Arial" panose="020B0604020202020204" pitchFamily="34" charset="0"/>
              <a:buChar char="+"/>
            </a:pPr>
            <a:endParaRPr lang="fi-FI" dirty="0" smtClean="0">
              <a:latin typeface="Garamond" panose="02020404030301010803" pitchFamily="18" charset="0"/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1-4-1-4-1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4 puolustajaa, 1 alempi keskikenttä, 2 ylempää keskikenttää, 2 laitakeskikenttää, 1 hyökkääjä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Ero 1-4-2-3-1 –ryhmitykseen keskikentällä</a:t>
            </a:r>
          </a:p>
          <a:p>
            <a:pPr lvl="1"/>
            <a:r>
              <a:rPr lang="fi-FI" dirty="0" smtClean="0">
                <a:latin typeface="Garamond" panose="02020404030301010803" pitchFamily="18" charset="0"/>
              </a:rPr>
              <a:t>Keskustan kolmio toisin päin eli 1 alempi ja 2 ylempää keskikenttää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Mahdolliset alivoimatilanteet topparien etupuolella</a:t>
            </a:r>
          </a:p>
        </p:txBody>
      </p:sp>
    </p:spTree>
    <p:extLst>
      <p:ext uri="{BB962C8B-B14F-4D97-AF65-F5344CB8AC3E}">
        <p14:creationId xmlns:p14="http://schemas.microsoft.com/office/powerpoint/2010/main" val="220127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Pelin kierto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4289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yöristetty kuvaselitesuorakulmio 5"/>
          <p:cNvSpPr/>
          <p:nvPr/>
        </p:nvSpPr>
        <p:spPr>
          <a:xfrm>
            <a:off x="107504" y="1916832"/>
            <a:ext cx="1872208" cy="1728192"/>
          </a:xfrm>
          <a:prstGeom prst="wedgeRoundRectCallout">
            <a:avLst>
              <a:gd name="adj1" fmla="val 44555"/>
              <a:gd name="adj2" fmla="val 6565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Avaaminen</a:t>
            </a:r>
          </a:p>
          <a:p>
            <a:pPr algn="ctr"/>
            <a:r>
              <a:rPr lang="fi-FI" dirty="0" smtClean="0">
                <a:latin typeface="Garamond" panose="02020404030301010803" pitchFamily="18" charset="0"/>
              </a:rPr>
              <a:t>Rakentelu</a:t>
            </a:r>
          </a:p>
          <a:p>
            <a:pPr algn="ctr"/>
            <a:r>
              <a:rPr lang="fi-FI" dirty="0" smtClean="0">
                <a:latin typeface="Garamond" panose="02020404030301010803" pitchFamily="18" charset="0"/>
              </a:rPr>
              <a:t>Murtautuminen</a:t>
            </a:r>
          </a:p>
          <a:p>
            <a:pPr algn="ctr"/>
            <a:r>
              <a:rPr lang="fi-FI" dirty="0" smtClean="0">
                <a:latin typeface="Garamond" panose="02020404030301010803" pitchFamily="18" charset="0"/>
              </a:rPr>
              <a:t>Viimeistely</a:t>
            </a:r>
          </a:p>
        </p:txBody>
      </p:sp>
      <p:sp>
        <p:nvSpPr>
          <p:cNvPr id="7" name="Pyöristetty kuvaselitesuorakulmio 6"/>
          <p:cNvSpPr/>
          <p:nvPr/>
        </p:nvSpPr>
        <p:spPr>
          <a:xfrm>
            <a:off x="7271005" y="1916832"/>
            <a:ext cx="1872208" cy="1728192"/>
          </a:xfrm>
          <a:prstGeom prst="wedgeRoundRectCallout">
            <a:avLst>
              <a:gd name="adj1" fmla="val -52147"/>
              <a:gd name="adj2" fmla="val 6171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Prässi ja tuki</a:t>
            </a:r>
          </a:p>
          <a:p>
            <a:pPr algn="ctr"/>
            <a:r>
              <a:rPr lang="fi-FI" dirty="0" smtClean="0">
                <a:latin typeface="Garamond" panose="02020404030301010803" pitchFamily="18" charset="0"/>
              </a:rPr>
              <a:t>Varmistaminen</a:t>
            </a:r>
          </a:p>
          <a:p>
            <a:pPr algn="ctr"/>
            <a:r>
              <a:rPr lang="fi-FI" dirty="0" smtClean="0">
                <a:latin typeface="Garamond" panose="02020404030301010803" pitchFamily="18" charset="0"/>
              </a:rPr>
              <a:t>Vetäytyminen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8" name="Pyöristetty suorakulmio 7"/>
          <p:cNvSpPr/>
          <p:nvPr/>
        </p:nvSpPr>
        <p:spPr>
          <a:xfrm>
            <a:off x="3742810" y="3356992"/>
            <a:ext cx="1668527" cy="10081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Erikoistilanteet</a:t>
            </a:r>
            <a:endParaRPr lang="fi-F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35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Hyökkäyspelaaminen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Hyökkäyspelaamisen tavoitteena on tehdä maali</a:t>
            </a:r>
          </a:p>
          <a:p>
            <a:r>
              <a:rPr lang="fi-FI" dirty="0" smtClean="0"/>
              <a:t>Hyökkäyspelaamisen vaiheita ovat:</a:t>
            </a:r>
          </a:p>
          <a:p>
            <a:pPr lvl="1"/>
            <a:r>
              <a:rPr lang="fi-FI" dirty="0" smtClean="0"/>
              <a:t>Pelin avaaminen</a:t>
            </a:r>
          </a:p>
          <a:p>
            <a:pPr lvl="1"/>
            <a:r>
              <a:rPr lang="fi-FI" dirty="0" smtClean="0"/>
              <a:t>Pelin rakentelu</a:t>
            </a:r>
          </a:p>
          <a:p>
            <a:pPr lvl="1"/>
            <a:r>
              <a:rPr lang="fi-FI" dirty="0" smtClean="0"/>
              <a:t>Murtautuminen</a:t>
            </a:r>
          </a:p>
          <a:p>
            <a:pPr lvl="1"/>
            <a:r>
              <a:rPr lang="fi-FI" dirty="0" smtClean="0"/>
              <a:t>Viimeistely</a:t>
            </a:r>
          </a:p>
          <a:p>
            <a:pPr lvl="1"/>
            <a:r>
              <a:rPr lang="fi-FI" dirty="0" smtClean="0"/>
              <a:t>Positiivinen tilanteenvaihto</a:t>
            </a:r>
          </a:p>
          <a:p>
            <a:r>
              <a:rPr lang="fi-FI" dirty="0" smtClean="0"/>
              <a:t>Tunnusmerkkejä </a:t>
            </a:r>
            <a:r>
              <a:rPr lang="fi-FI" dirty="0" err="1" smtClean="0"/>
              <a:t>sapalaiselle</a:t>
            </a:r>
            <a:r>
              <a:rPr lang="fi-FI" dirty="0" smtClean="0"/>
              <a:t> hyökkäyspelaamiselle:</a:t>
            </a:r>
          </a:p>
          <a:p>
            <a:pPr lvl="1"/>
            <a:r>
              <a:rPr lang="fi-FI" dirty="0" smtClean="0"/>
              <a:t>Systemaattisuus (toisteisuus)</a:t>
            </a:r>
          </a:p>
          <a:p>
            <a:pPr lvl="1"/>
            <a:r>
              <a:rPr lang="fi-FI" dirty="0" smtClean="0"/>
              <a:t>Rauhallisuus</a:t>
            </a:r>
          </a:p>
          <a:p>
            <a:pPr lvl="1"/>
            <a:r>
              <a:rPr lang="fi-FI" dirty="0" smtClean="0"/>
              <a:t>Lyhyet ja keskipitkät syötöt pääasiassa maata pitkin</a:t>
            </a:r>
          </a:p>
          <a:p>
            <a:pPr lvl="1"/>
            <a:r>
              <a:rPr lang="fi-FI" dirty="0" smtClean="0"/>
              <a:t>Kollektiivisuus</a:t>
            </a:r>
          </a:p>
          <a:p>
            <a:pPr lvl="1"/>
            <a:r>
              <a:rPr lang="fi-FI" dirty="0" smtClean="0"/>
              <a:t>Monipuoliset murtautumismallit keskeltä ja laidoista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61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Pelin avaaminen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Pelin avaamisen tavoitteena on ohittaa vastustajan ensimmäinen linja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Lyhyt, nopea avaus</a:t>
            </a:r>
          </a:p>
          <a:p>
            <a:pPr marL="857250" lvl="1" indent="-457200"/>
            <a:r>
              <a:rPr lang="fi-FI" dirty="0" smtClean="0"/>
              <a:t>Eteneminen lyhyin, nopein syötöin maata pitkin</a:t>
            </a:r>
          </a:p>
          <a:p>
            <a:pPr marL="857250" lvl="1" indent="-457200"/>
            <a:r>
              <a:rPr lang="fi-FI" dirty="0" smtClean="0"/>
              <a:t>Luodaan paikallinen ylivoima pallon lähelle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Pitkä avaus</a:t>
            </a:r>
          </a:p>
          <a:p>
            <a:pPr marL="914400" lvl="1" indent="-514350"/>
            <a:r>
              <a:rPr lang="fi-FI" dirty="0" smtClean="0"/>
              <a:t>Kun lyhyt ei ole mahdollinen</a:t>
            </a:r>
          </a:p>
          <a:p>
            <a:pPr marL="914400" lvl="1" indent="-514350"/>
            <a:r>
              <a:rPr lang="fi-FI" dirty="0" smtClean="0"/>
              <a:t>Kun joukkueellamme ei ole ylivoimatilannetta pallon läheisyydessä (vastustaja prässää usealla pelaajalla)</a:t>
            </a:r>
          </a:p>
          <a:p>
            <a:pPr marL="914400" lvl="1" indent="-514350"/>
            <a:endParaRPr lang="fi-FI" dirty="0" smtClean="0"/>
          </a:p>
          <a:p>
            <a:pPr marL="914400" lvl="1" indent="-51435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7458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002" y="5085184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490662"/>
            <a:ext cx="2362200" cy="387667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Pelin avaaminen (lyhyt, 5v5)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2555776" y="36810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1729134" y="36810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1272630" y="430988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2987824" y="430988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7351762" y="412558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6329164" y="44014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6344170" y="345648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5368377" y="416108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Ellipsi 15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" name="Suora nuoliyhdysviiva 19"/>
          <p:cNvCxnSpPr>
            <a:stCxn id="16" idx="7"/>
            <a:endCxn id="11" idx="3"/>
          </p:cNvCxnSpPr>
          <p:nvPr/>
        </p:nvCxnSpPr>
        <p:spPr>
          <a:xfrm flipV="1">
            <a:off x="2283258" y="4555740"/>
            <a:ext cx="746747" cy="412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>
            <a:stCxn id="16" idx="1"/>
            <a:endCxn id="10" idx="5"/>
          </p:cNvCxnSpPr>
          <p:nvPr/>
        </p:nvCxnSpPr>
        <p:spPr>
          <a:xfrm flipH="1" flipV="1">
            <a:off x="1518481" y="4555740"/>
            <a:ext cx="561107" cy="412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Ellipsi 27"/>
          <p:cNvSpPr/>
          <p:nvPr/>
        </p:nvSpPr>
        <p:spPr>
          <a:xfrm>
            <a:off x="1365795" y="367900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/>
        </p:nvSpPr>
        <p:spPr>
          <a:xfrm>
            <a:off x="3030005" y="353699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2109986" y="324695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2075818" y="436510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6806444" y="402155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5940152" y="407707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/>
          <p:cNvSpPr/>
          <p:nvPr/>
        </p:nvSpPr>
        <p:spPr>
          <a:xfrm>
            <a:off x="6819453" y="308282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1" name="Suorakulmio 100"/>
          <p:cNvSpPr/>
          <p:nvPr/>
        </p:nvSpPr>
        <p:spPr>
          <a:xfrm>
            <a:off x="1045468" y="4177033"/>
            <a:ext cx="2362200" cy="1201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3v1</a:t>
            </a:r>
            <a:endParaRPr lang="fi-FI" dirty="0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894" y="5114974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Ellipsi 36"/>
          <p:cNvSpPr/>
          <p:nvPr/>
        </p:nvSpPr>
        <p:spPr>
          <a:xfrm>
            <a:off x="5915347" y="311246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/>
          <p:cNvSpPr/>
          <p:nvPr/>
        </p:nvSpPr>
        <p:spPr>
          <a:xfrm>
            <a:off x="6329164" y="4941168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03" name="Suora nuoliyhdysviiva 102"/>
          <p:cNvCxnSpPr>
            <a:stCxn id="17" idx="1"/>
            <a:endCxn id="15" idx="5"/>
          </p:cNvCxnSpPr>
          <p:nvPr/>
        </p:nvCxnSpPr>
        <p:spPr>
          <a:xfrm flipH="1" flipV="1">
            <a:off x="5614228" y="4406935"/>
            <a:ext cx="757117" cy="576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uora nuoliyhdysviiva 104"/>
          <p:cNvCxnSpPr>
            <a:stCxn id="17" idx="0"/>
            <a:endCxn id="13" idx="4"/>
          </p:cNvCxnSpPr>
          <p:nvPr/>
        </p:nvCxnSpPr>
        <p:spPr>
          <a:xfrm flipV="1">
            <a:off x="6473180" y="4689474"/>
            <a:ext cx="0" cy="251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uora nuoliyhdysviiva 106"/>
          <p:cNvCxnSpPr>
            <a:stCxn id="17" idx="7"/>
            <a:endCxn id="12" idx="3"/>
          </p:cNvCxnSpPr>
          <p:nvPr/>
        </p:nvCxnSpPr>
        <p:spPr>
          <a:xfrm flipV="1">
            <a:off x="6575015" y="4371440"/>
            <a:ext cx="818928" cy="6119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0" name="Suorakulmio 109"/>
          <p:cNvSpPr/>
          <p:nvPr/>
        </p:nvSpPr>
        <p:spPr>
          <a:xfrm>
            <a:off x="5368377" y="3969046"/>
            <a:ext cx="1237954" cy="12447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3v1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12" name="Tekstiruutu 111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1-2-2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13" name="Tekstiruutu 112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1-1-2-1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9" name="Ellipsi 38"/>
          <p:cNvSpPr/>
          <p:nvPr/>
        </p:nvSpPr>
        <p:spPr>
          <a:xfrm>
            <a:off x="2132272" y="1988840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6369022" y="1988840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84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002" y="5085184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Pelin avaaminen (lyhyt, 7v7)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2108845" y="295892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Ellipsi 8"/>
          <p:cNvSpPr/>
          <p:nvPr/>
        </p:nvSpPr>
        <p:spPr>
          <a:xfrm>
            <a:off x="1077763" y="382302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/>
          <p:cNvSpPr/>
          <p:nvPr/>
        </p:nvSpPr>
        <p:spPr>
          <a:xfrm>
            <a:off x="1205907" y="447379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2987824" y="447379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" name="Suora nuoliyhdysviiva 19"/>
          <p:cNvCxnSpPr>
            <a:stCxn id="16" idx="7"/>
            <a:endCxn id="11" idx="3"/>
          </p:cNvCxnSpPr>
          <p:nvPr/>
        </p:nvCxnSpPr>
        <p:spPr>
          <a:xfrm flipV="1">
            <a:off x="2283258" y="4719649"/>
            <a:ext cx="746747" cy="2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>
            <a:stCxn id="16" idx="1"/>
            <a:endCxn id="10" idx="5"/>
          </p:cNvCxnSpPr>
          <p:nvPr/>
        </p:nvCxnSpPr>
        <p:spPr>
          <a:xfrm flipH="1" flipV="1">
            <a:off x="1451758" y="4719649"/>
            <a:ext cx="627830" cy="2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Ellipsi 27"/>
          <p:cNvSpPr/>
          <p:nvPr/>
        </p:nvSpPr>
        <p:spPr>
          <a:xfrm>
            <a:off x="2097507" y="351143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/>
        </p:nvSpPr>
        <p:spPr>
          <a:xfrm>
            <a:off x="2885989" y="353409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1136656" y="340083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2075818" y="436510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2" name="Tekstiruutu 111"/>
          <p:cNvSpPr txBox="1"/>
          <p:nvPr/>
        </p:nvSpPr>
        <p:spPr>
          <a:xfrm>
            <a:off x="1254203" y="5517232"/>
            <a:ext cx="1944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1-2-3-1/ 1-3-2-1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9" name="Ellipsi 38"/>
          <p:cNvSpPr/>
          <p:nvPr/>
        </p:nvSpPr>
        <p:spPr>
          <a:xfrm>
            <a:off x="2104717" y="38334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3119636" y="383755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Ellipsi 40"/>
          <p:cNvSpPr/>
          <p:nvPr/>
        </p:nvSpPr>
        <p:spPr>
          <a:xfrm>
            <a:off x="1621657" y="279479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Ellipsi 41"/>
          <p:cNvSpPr/>
          <p:nvPr/>
        </p:nvSpPr>
        <p:spPr>
          <a:xfrm>
            <a:off x="2634770" y="277065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ruutu 7"/>
          <p:cNvSpPr txBox="1"/>
          <p:nvPr/>
        </p:nvSpPr>
        <p:spPr>
          <a:xfrm>
            <a:off x="4427984" y="1700808"/>
            <a:ext cx="36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Avaamistapa samanlainen riippumatta siitä, käytetäänkö 1-2-3-1- vai 1-3-2-1 –ryhmitystä.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Erona se, että 1-3-2-1 –ryhmityksessä toinen keskikenttäpelaajista liikkuu topparin paikalle avattaessa.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9" name="Suorakulmio 18"/>
          <p:cNvSpPr/>
          <p:nvPr/>
        </p:nvSpPr>
        <p:spPr>
          <a:xfrm>
            <a:off x="1205907" y="4365104"/>
            <a:ext cx="2201761" cy="848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3v1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23" name="Ellipsi 22"/>
          <p:cNvSpPr/>
          <p:nvPr/>
        </p:nvSpPr>
        <p:spPr>
          <a:xfrm>
            <a:off x="2139242" y="1844824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17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002" y="5085184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490662"/>
            <a:ext cx="2362200" cy="387667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Pelin avaaminen (lyhyt, 9v9)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2108845" y="295892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fi-FI" sz="200" dirty="0"/>
          </a:p>
        </p:txBody>
      </p:sp>
      <p:sp>
        <p:nvSpPr>
          <p:cNvPr id="9" name="Ellipsi 8"/>
          <p:cNvSpPr/>
          <p:nvPr/>
        </p:nvSpPr>
        <p:spPr>
          <a:xfrm>
            <a:off x="1513939" y="331246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/>
          <p:cNvSpPr/>
          <p:nvPr/>
        </p:nvSpPr>
        <p:spPr>
          <a:xfrm>
            <a:off x="1205907" y="447379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2987824" y="447379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/>
          <p:cNvSpPr/>
          <p:nvPr/>
        </p:nvSpPr>
        <p:spPr>
          <a:xfrm>
            <a:off x="7144975" y="434173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6341810" y="44014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6688211" y="371552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/>
          <p:cNvSpPr/>
          <p:nvPr/>
        </p:nvSpPr>
        <p:spPr>
          <a:xfrm>
            <a:off x="5584843" y="441579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" name="Suora nuoliyhdysviiva 19"/>
          <p:cNvCxnSpPr>
            <a:stCxn id="16" idx="7"/>
            <a:endCxn id="11" idx="3"/>
          </p:cNvCxnSpPr>
          <p:nvPr/>
        </p:nvCxnSpPr>
        <p:spPr>
          <a:xfrm flipV="1">
            <a:off x="2283258" y="4719649"/>
            <a:ext cx="746747" cy="2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>
            <a:stCxn id="16" idx="1"/>
            <a:endCxn id="10" idx="5"/>
          </p:cNvCxnSpPr>
          <p:nvPr/>
        </p:nvCxnSpPr>
        <p:spPr>
          <a:xfrm flipH="1" flipV="1">
            <a:off x="1451758" y="4719649"/>
            <a:ext cx="627830" cy="2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Ellipsi 27"/>
          <p:cNvSpPr/>
          <p:nvPr/>
        </p:nvSpPr>
        <p:spPr>
          <a:xfrm>
            <a:off x="1657955" y="366221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/>
        </p:nvSpPr>
        <p:spPr>
          <a:xfrm>
            <a:off x="2885989" y="353409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1136656" y="340083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2105891" y="432978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6719031" y="414310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6021800" y="413631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/>
          <p:cNvSpPr/>
          <p:nvPr/>
        </p:nvSpPr>
        <p:spPr>
          <a:xfrm>
            <a:off x="6975396" y="294222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894" y="5114974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Ellipsi 36"/>
          <p:cNvSpPr/>
          <p:nvPr/>
        </p:nvSpPr>
        <p:spPr>
          <a:xfrm>
            <a:off x="7345152" y="36178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/>
          <p:cNvSpPr/>
          <p:nvPr/>
        </p:nvSpPr>
        <p:spPr>
          <a:xfrm>
            <a:off x="6329164" y="4941168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03" name="Suora nuoliyhdysviiva 102"/>
          <p:cNvCxnSpPr>
            <a:stCxn id="17" idx="1"/>
            <a:endCxn id="15" idx="5"/>
          </p:cNvCxnSpPr>
          <p:nvPr/>
        </p:nvCxnSpPr>
        <p:spPr>
          <a:xfrm flipH="1" flipV="1">
            <a:off x="5830694" y="4661641"/>
            <a:ext cx="540651" cy="321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uora nuoliyhdysviiva 106"/>
          <p:cNvCxnSpPr>
            <a:stCxn id="17" idx="7"/>
            <a:endCxn id="12" idx="3"/>
          </p:cNvCxnSpPr>
          <p:nvPr/>
        </p:nvCxnSpPr>
        <p:spPr>
          <a:xfrm flipV="1">
            <a:off x="6575015" y="4587589"/>
            <a:ext cx="612141" cy="39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Tekstiruutu 111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1-3-4-1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13" name="Tekstiruutu 112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1-2-2-3-1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9" name="Ellipsi 38"/>
          <p:cNvSpPr/>
          <p:nvPr/>
        </p:nvSpPr>
        <p:spPr>
          <a:xfrm>
            <a:off x="2139242" y="389619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2656631" y="32492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Ellipsi 40"/>
          <p:cNvSpPr/>
          <p:nvPr/>
        </p:nvSpPr>
        <p:spPr>
          <a:xfrm>
            <a:off x="1621657" y="279479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Ellipsi 41"/>
          <p:cNvSpPr/>
          <p:nvPr/>
        </p:nvSpPr>
        <p:spPr>
          <a:xfrm>
            <a:off x="2634770" y="277065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Ellipsi 42"/>
          <p:cNvSpPr/>
          <p:nvPr/>
        </p:nvSpPr>
        <p:spPr>
          <a:xfrm>
            <a:off x="3131840" y="389369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Ellipsi 43"/>
          <p:cNvSpPr/>
          <p:nvPr/>
        </p:nvSpPr>
        <p:spPr>
          <a:xfrm>
            <a:off x="1081891" y="387305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Ellipsi 44"/>
          <p:cNvSpPr/>
          <p:nvPr/>
        </p:nvSpPr>
        <p:spPr>
          <a:xfrm>
            <a:off x="5949923" y="369685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Ellipsi 45"/>
          <p:cNvSpPr/>
          <p:nvPr/>
        </p:nvSpPr>
        <p:spPr>
          <a:xfrm>
            <a:off x="5339953" y="371552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Ellipsi 46"/>
          <p:cNvSpPr/>
          <p:nvPr/>
        </p:nvSpPr>
        <p:spPr>
          <a:xfrm>
            <a:off x="2512615" y="378904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Ellipsi 47"/>
          <p:cNvSpPr/>
          <p:nvPr/>
        </p:nvSpPr>
        <p:spPr>
          <a:xfrm>
            <a:off x="2125555" y="262663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Suorakulmio 48"/>
          <p:cNvSpPr/>
          <p:nvPr/>
        </p:nvSpPr>
        <p:spPr>
          <a:xfrm>
            <a:off x="1205907" y="4365104"/>
            <a:ext cx="2201761" cy="848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3v1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0" name="Suorakulmio 49"/>
          <p:cNvSpPr/>
          <p:nvPr/>
        </p:nvSpPr>
        <p:spPr>
          <a:xfrm>
            <a:off x="5409145" y="4143682"/>
            <a:ext cx="2201761" cy="10855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4v2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1" name="Ellipsi 50"/>
          <p:cNvSpPr/>
          <p:nvPr/>
        </p:nvSpPr>
        <p:spPr>
          <a:xfrm>
            <a:off x="5627985" y="310294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Ellipsi 51"/>
          <p:cNvSpPr/>
          <p:nvPr/>
        </p:nvSpPr>
        <p:spPr>
          <a:xfrm>
            <a:off x="5483969" y="345648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Ellipsi 52"/>
          <p:cNvSpPr/>
          <p:nvPr/>
        </p:nvSpPr>
        <p:spPr>
          <a:xfrm>
            <a:off x="6368139" y="354484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Ellipsi 53"/>
          <p:cNvSpPr/>
          <p:nvPr/>
        </p:nvSpPr>
        <p:spPr>
          <a:xfrm>
            <a:off x="6320768" y="282443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Ellipsi 54"/>
          <p:cNvSpPr/>
          <p:nvPr/>
        </p:nvSpPr>
        <p:spPr>
          <a:xfrm>
            <a:off x="7345152" y="39066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Ellipsi 55"/>
          <p:cNvSpPr/>
          <p:nvPr/>
        </p:nvSpPr>
        <p:spPr>
          <a:xfrm>
            <a:off x="6430999" y="316845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Ellipsi 56"/>
          <p:cNvSpPr/>
          <p:nvPr/>
        </p:nvSpPr>
        <p:spPr>
          <a:xfrm>
            <a:off x="2121720" y="1991216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Ellipsi 57"/>
          <p:cNvSpPr/>
          <p:nvPr/>
        </p:nvSpPr>
        <p:spPr>
          <a:xfrm>
            <a:off x="6400179" y="1985107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7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002" y="5085184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Pelin avaaminen (lyhyt, 11v11)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2108845" y="295892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fi-FI" sz="200" dirty="0"/>
          </a:p>
        </p:txBody>
      </p:sp>
      <p:sp>
        <p:nvSpPr>
          <p:cNvPr id="9" name="Ellipsi 8"/>
          <p:cNvSpPr/>
          <p:nvPr/>
        </p:nvSpPr>
        <p:spPr>
          <a:xfrm>
            <a:off x="1805619" y="382212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/>
          <p:cNvSpPr/>
          <p:nvPr/>
        </p:nvSpPr>
        <p:spPr>
          <a:xfrm>
            <a:off x="1205907" y="447379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2987824" y="447379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" name="Suora nuoliyhdysviiva 19"/>
          <p:cNvCxnSpPr>
            <a:stCxn id="16" idx="7"/>
            <a:endCxn id="11" idx="3"/>
          </p:cNvCxnSpPr>
          <p:nvPr/>
        </p:nvCxnSpPr>
        <p:spPr>
          <a:xfrm flipV="1">
            <a:off x="2283258" y="4719649"/>
            <a:ext cx="746747" cy="2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>
            <a:stCxn id="16" idx="1"/>
            <a:endCxn id="10" idx="5"/>
          </p:cNvCxnSpPr>
          <p:nvPr/>
        </p:nvCxnSpPr>
        <p:spPr>
          <a:xfrm flipH="1" flipV="1">
            <a:off x="1451758" y="4719649"/>
            <a:ext cx="627830" cy="2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Ellipsi 27"/>
          <p:cNvSpPr/>
          <p:nvPr/>
        </p:nvSpPr>
        <p:spPr>
          <a:xfrm>
            <a:off x="1621657" y="436510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/>
        </p:nvSpPr>
        <p:spPr>
          <a:xfrm>
            <a:off x="3030005" y="349064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1136656" y="340083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2405261" y="353409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2" name="Tekstiruutu 111"/>
          <p:cNvSpPr txBox="1"/>
          <p:nvPr/>
        </p:nvSpPr>
        <p:spPr>
          <a:xfrm>
            <a:off x="1176093" y="5507963"/>
            <a:ext cx="210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1-4-2-3-1/1-4-1-4-1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9" name="Ellipsi 38"/>
          <p:cNvSpPr/>
          <p:nvPr/>
        </p:nvSpPr>
        <p:spPr>
          <a:xfrm>
            <a:off x="2518126" y="386277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2656631" y="32492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Ellipsi 40"/>
          <p:cNvSpPr/>
          <p:nvPr/>
        </p:nvSpPr>
        <p:spPr>
          <a:xfrm>
            <a:off x="1154193" y="283625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Ellipsi 41"/>
          <p:cNvSpPr/>
          <p:nvPr/>
        </p:nvSpPr>
        <p:spPr>
          <a:xfrm>
            <a:off x="2558242" y="264798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Ellipsi 42"/>
          <p:cNvSpPr/>
          <p:nvPr/>
        </p:nvSpPr>
        <p:spPr>
          <a:xfrm>
            <a:off x="3131840" y="389369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Ellipsi 43"/>
          <p:cNvSpPr/>
          <p:nvPr/>
        </p:nvSpPr>
        <p:spPr>
          <a:xfrm>
            <a:off x="1081891" y="387305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Ellipsi 46"/>
          <p:cNvSpPr/>
          <p:nvPr/>
        </p:nvSpPr>
        <p:spPr>
          <a:xfrm>
            <a:off x="2549277" y="432978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Ellipsi 47"/>
          <p:cNvSpPr/>
          <p:nvPr/>
        </p:nvSpPr>
        <p:spPr>
          <a:xfrm>
            <a:off x="1812695" y="268713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Suorakulmio 48"/>
          <p:cNvSpPr/>
          <p:nvPr/>
        </p:nvSpPr>
        <p:spPr>
          <a:xfrm>
            <a:off x="1205907" y="4365104"/>
            <a:ext cx="2201761" cy="848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fi-FI" dirty="0" smtClean="0">
                <a:solidFill>
                  <a:schemeClr val="tx1"/>
                </a:solidFill>
              </a:rPr>
              <a:t>4v2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9" name="Ellipsi 58"/>
          <p:cNvSpPr/>
          <p:nvPr/>
        </p:nvSpPr>
        <p:spPr>
          <a:xfrm>
            <a:off x="1541635" y="316845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fi-FI" sz="200" dirty="0"/>
          </a:p>
        </p:txBody>
      </p:sp>
      <p:sp>
        <p:nvSpPr>
          <p:cNvPr id="60" name="Ellipsi 59"/>
          <p:cNvSpPr/>
          <p:nvPr/>
        </p:nvSpPr>
        <p:spPr>
          <a:xfrm>
            <a:off x="2100727" y="436510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fi-FI" sz="200" dirty="0"/>
          </a:p>
        </p:txBody>
      </p:sp>
      <p:sp>
        <p:nvSpPr>
          <p:cNvPr id="61" name="Ellipsi 60"/>
          <p:cNvSpPr/>
          <p:nvPr/>
        </p:nvSpPr>
        <p:spPr>
          <a:xfrm>
            <a:off x="1860206" y="339007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Ellipsi 61"/>
          <p:cNvSpPr/>
          <p:nvPr/>
        </p:nvSpPr>
        <p:spPr>
          <a:xfrm>
            <a:off x="3030005" y="291466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7" name="Suora nuoliyhdysviiva 6"/>
          <p:cNvCxnSpPr>
            <a:stCxn id="16" idx="0"/>
            <a:endCxn id="60" idx="4"/>
          </p:cNvCxnSpPr>
          <p:nvPr/>
        </p:nvCxnSpPr>
        <p:spPr>
          <a:xfrm flipV="1">
            <a:off x="2181423" y="4653136"/>
            <a:ext cx="63320" cy="2726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kstiruutu 62"/>
          <p:cNvSpPr txBox="1"/>
          <p:nvPr/>
        </p:nvSpPr>
        <p:spPr>
          <a:xfrm>
            <a:off x="4427984" y="1700808"/>
            <a:ext cx="36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Avaamistapa samanlainen riippumatta siitä, käytetäänkö 1-4-2-3-1- vai 1-4-1-4-1 –ryhmitystä.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Yksi keskikentän keskustan pelaajista liikkuu topparien väliin pelattavaksi. 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Pelin avaamisvaiheessa joukkueen ryhmitys on 1-3-4-3. Joukkue muodostaa kentälle 3 timanttimuodostelmaa, mikä mahdollistaa paikallisten ylivoimatilanteiden luonnin.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4" name="Ellipsi 33"/>
          <p:cNvSpPr/>
          <p:nvPr/>
        </p:nvSpPr>
        <p:spPr>
          <a:xfrm>
            <a:off x="2162771" y="1844824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27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Tavoitteena keskikentän ylittäminen eli ohittaa vastustajan toinen linja</a:t>
            </a:r>
          </a:p>
          <a:p>
            <a:r>
              <a:rPr lang="fi-FI" dirty="0" smtClean="0"/>
              <a:t>Avainasioita:</a:t>
            </a:r>
          </a:p>
          <a:p>
            <a:pPr lvl="1"/>
            <a:r>
              <a:rPr lang="fi-FI" dirty="0" smtClean="0"/>
              <a:t>Leveyden säilyttäminen</a:t>
            </a:r>
          </a:p>
          <a:p>
            <a:pPr lvl="1"/>
            <a:r>
              <a:rPr lang="fi-FI" dirty="0" smtClean="0"/>
              <a:t>1-3 kosketusta</a:t>
            </a:r>
          </a:p>
          <a:p>
            <a:pPr lvl="1"/>
            <a:r>
              <a:rPr lang="fi-FI" dirty="0" smtClean="0"/>
              <a:t>Laadukkaat syötöt</a:t>
            </a:r>
          </a:p>
          <a:p>
            <a:pPr lvl="1"/>
            <a:r>
              <a:rPr lang="fi-FI" dirty="0" smtClean="0"/>
              <a:t>Aloitteita (hakeminen)</a:t>
            </a:r>
          </a:p>
          <a:p>
            <a:pPr lvl="1"/>
            <a:r>
              <a:rPr lang="fi-FI" dirty="0" smtClean="0"/>
              <a:t>Yhteiset liikkeet (tukeminen)</a:t>
            </a:r>
          </a:p>
          <a:p>
            <a:pPr lvl="1"/>
            <a:r>
              <a:rPr lang="fi-FI" dirty="0" smtClean="0"/>
              <a:t>Paikallisen ylivoimatilanteen luominen (2v1, 3v2…)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612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198625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490662"/>
            <a:ext cx="2362200" cy="387667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 (5v5)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2548011" y="335521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1680411" y="331779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1824427" y="430119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2824386" y="398157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7114139" y="373214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6465422" y="329120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5530375" y="35778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Ellipsi 15"/>
          <p:cNvSpPr/>
          <p:nvPr/>
        </p:nvSpPr>
        <p:spPr>
          <a:xfrm>
            <a:off x="2384938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Ellipsi 27"/>
          <p:cNvSpPr/>
          <p:nvPr/>
        </p:nvSpPr>
        <p:spPr>
          <a:xfrm>
            <a:off x="1639912" y="364324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/>
        </p:nvSpPr>
        <p:spPr>
          <a:xfrm>
            <a:off x="2953383" y="355789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2189758" y="296267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2345497" y="421144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6798408" y="350697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6177390" y="369354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1" name="Suorakulmio 100"/>
          <p:cNvSpPr/>
          <p:nvPr/>
        </p:nvSpPr>
        <p:spPr>
          <a:xfrm>
            <a:off x="1038734" y="2741242"/>
            <a:ext cx="2362200" cy="837995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6" name="Ellipsi 35"/>
          <p:cNvSpPr/>
          <p:nvPr/>
        </p:nvSpPr>
        <p:spPr>
          <a:xfrm>
            <a:off x="6045373" y="288651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723" y="4376705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Ellipsi 36"/>
          <p:cNvSpPr/>
          <p:nvPr/>
        </p:nvSpPr>
        <p:spPr>
          <a:xfrm>
            <a:off x="6826107" y="288574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/>
          <p:cNvSpPr/>
          <p:nvPr/>
        </p:nvSpPr>
        <p:spPr>
          <a:xfrm>
            <a:off x="6329164" y="4941168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2" name="Tekstiruutu 111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1-2-2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13" name="Tekstiruutu 112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1-1-2-1</a:t>
            </a:r>
            <a:endParaRPr lang="fi-FI" dirty="0">
              <a:latin typeface="Garamond" panose="02020404030301010803" pitchFamily="18" charset="0"/>
            </a:endParaRPr>
          </a:p>
        </p:txBody>
      </p:sp>
      <p:cxnSp>
        <p:nvCxnSpPr>
          <p:cNvPr id="7" name="Suora nuoliyhdysviiva 6"/>
          <p:cNvCxnSpPr>
            <a:stCxn id="11" idx="3"/>
            <a:endCxn id="10" idx="6"/>
          </p:cNvCxnSpPr>
          <p:nvPr/>
        </p:nvCxnSpPr>
        <p:spPr>
          <a:xfrm flipH="1">
            <a:off x="2112459" y="4227424"/>
            <a:ext cx="754108" cy="2177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>
            <a:stCxn id="11" idx="1"/>
            <a:endCxn id="6" idx="4"/>
          </p:cNvCxnSpPr>
          <p:nvPr/>
        </p:nvCxnSpPr>
        <p:spPr>
          <a:xfrm flipH="1" flipV="1">
            <a:off x="2692027" y="3643249"/>
            <a:ext cx="174540" cy="3805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nuoliyhdysviiva 22"/>
          <p:cNvCxnSpPr>
            <a:stCxn id="11" idx="2"/>
            <a:endCxn id="9" idx="6"/>
          </p:cNvCxnSpPr>
          <p:nvPr/>
        </p:nvCxnSpPr>
        <p:spPr>
          <a:xfrm flipH="1" flipV="1">
            <a:off x="1968443" y="3461806"/>
            <a:ext cx="855943" cy="6637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nuoliyhdysviiva 24"/>
          <p:cNvCxnSpPr/>
          <p:nvPr/>
        </p:nvCxnSpPr>
        <p:spPr>
          <a:xfrm flipH="1">
            <a:off x="2477790" y="4262919"/>
            <a:ext cx="428473" cy="6407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uorakulmio 26"/>
          <p:cNvSpPr/>
          <p:nvPr/>
        </p:nvSpPr>
        <p:spPr>
          <a:xfrm>
            <a:off x="1824427" y="3931281"/>
            <a:ext cx="1416988" cy="1436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fi-FI" dirty="0" smtClean="0">
                <a:solidFill>
                  <a:schemeClr val="tx1"/>
                </a:solidFill>
              </a:rPr>
              <a:t>3v1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29" name="Suorakulmio 28"/>
          <p:cNvSpPr/>
          <p:nvPr/>
        </p:nvSpPr>
        <p:spPr>
          <a:xfrm>
            <a:off x="2528954" y="3112466"/>
            <a:ext cx="878714" cy="125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2v1</a:t>
            </a:r>
            <a:endParaRPr lang="fi-FI" dirty="0">
              <a:solidFill>
                <a:schemeClr val="tx1"/>
              </a:solidFill>
            </a:endParaRPr>
          </a:p>
        </p:txBody>
      </p:sp>
      <p:cxnSp>
        <p:nvCxnSpPr>
          <p:cNvPr id="39" name="Suora yhdysviiva 38"/>
          <p:cNvCxnSpPr>
            <a:endCxn id="13" idx="3"/>
          </p:cNvCxnSpPr>
          <p:nvPr/>
        </p:nvCxnSpPr>
        <p:spPr>
          <a:xfrm flipV="1">
            <a:off x="6617196" y="3978000"/>
            <a:ext cx="539124" cy="323197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>
            <a:stCxn id="12" idx="1"/>
            <a:endCxn id="15" idx="5"/>
          </p:cNvCxnSpPr>
          <p:nvPr/>
        </p:nvCxnSpPr>
        <p:spPr>
          <a:xfrm flipH="1" flipV="1">
            <a:off x="5776226" y="3823704"/>
            <a:ext cx="595084" cy="4149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nuoliyhdysviiva 42"/>
          <p:cNvCxnSpPr>
            <a:stCxn id="12" idx="7"/>
            <a:endCxn id="14" idx="4"/>
          </p:cNvCxnSpPr>
          <p:nvPr/>
        </p:nvCxnSpPr>
        <p:spPr>
          <a:xfrm flipV="1">
            <a:off x="6574980" y="3579237"/>
            <a:ext cx="34458" cy="6594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uora nuoliyhdysviiva 45"/>
          <p:cNvCxnSpPr>
            <a:stCxn id="12" idx="5"/>
            <a:endCxn id="17" idx="7"/>
          </p:cNvCxnSpPr>
          <p:nvPr/>
        </p:nvCxnSpPr>
        <p:spPr>
          <a:xfrm>
            <a:off x="6574980" y="4442332"/>
            <a:ext cx="35" cy="5410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uorakulmio 46"/>
          <p:cNvSpPr/>
          <p:nvPr/>
        </p:nvSpPr>
        <p:spPr>
          <a:xfrm>
            <a:off x="5436096" y="3291205"/>
            <a:ext cx="2088232" cy="1214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i-FI" dirty="0" smtClean="0">
                <a:solidFill>
                  <a:schemeClr val="tx1"/>
                </a:solidFill>
              </a:rPr>
              <a:t>4v2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5" name="Suorakulmio 44"/>
          <p:cNvSpPr/>
          <p:nvPr/>
        </p:nvSpPr>
        <p:spPr>
          <a:xfrm>
            <a:off x="5307086" y="2760198"/>
            <a:ext cx="2362200" cy="797698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2" name="Ellipsi 11"/>
          <p:cNvSpPr/>
          <p:nvPr/>
        </p:nvSpPr>
        <p:spPr>
          <a:xfrm>
            <a:off x="6329129" y="419648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0" name="Ellipsi 39"/>
          <p:cNvSpPr/>
          <p:nvPr/>
        </p:nvSpPr>
        <p:spPr>
          <a:xfrm>
            <a:off x="2117926" y="1844824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Ellipsi 41"/>
          <p:cNvSpPr/>
          <p:nvPr/>
        </p:nvSpPr>
        <p:spPr>
          <a:xfrm>
            <a:off x="6336196" y="1844824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77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Sisällys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Käytettävät ryhmitykset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Pelin jatkuvan kierron malli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Hyökkäyspelaaminen</a:t>
            </a:r>
          </a:p>
          <a:p>
            <a:pPr marL="914400" lvl="1" indent="-514350"/>
            <a:r>
              <a:rPr lang="fi-FI" dirty="0" smtClean="0"/>
              <a:t>Pelin avaaminen</a:t>
            </a:r>
          </a:p>
          <a:p>
            <a:pPr marL="914400" lvl="1" indent="-514350"/>
            <a:r>
              <a:rPr lang="fi-FI" dirty="0" smtClean="0"/>
              <a:t>Rakentelu</a:t>
            </a:r>
          </a:p>
          <a:p>
            <a:pPr marL="914400" lvl="1" indent="-514350"/>
            <a:r>
              <a:rPr lang="fi-FI" dirty="0" smtClean="0"/>
              <a:t>Murtautuminen</a:t>
            </a:r>
          </a:p>
          <a:p>
            <a:pPr marL="914400" lvl="1" indent="-514350"/>
            <a:r>
              <a:rPr lang="fi-FI" dirty="0" smtClean="0"/>
              <a:t>Viimeistely</a:t>
            </a:r>
            <a:endParaRPr lang="fi-FI" dirty="0"/>
          </a:p>
          <a:p>
            <a:pPr marL="914400" lvl="1" indent="-514350"/>
            <a:r>
              <a:rPr lang="fi-FI" dirty="0" smtClean="0"/>
              <a:t>Positiivinen tilanteenvaihto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Puolustuspelaaminen</a:t>
            </a:r>
          </a:p>
          <a:p>
            <a:pPr marL="914400" lvl="1" indent="-514350"/>
            <a:r>
              <a:rPr lang="fi-FI" dirty="0" smtClean="0"/>
              <a:t>Negatiivinen tilanteenvaihto</a:t>
            </a:r>
          </a:p>
          <a:p>
            <a:pPr marL="914400" lvl="1" indent="-514350"/>
            <a:r>
              <a:rPr lang="fi-FI" dirty="0" smtClean="0"/>
              <a:t>Puolustuspelimallit</a:t>
            </a:r>
          </a:p>
          <a:p>
            <a:pPr marL="914400" lvl="1" indent="-514350"/>
            <a:r>
              <a:rPr lang="fi-FI" dirty="0" smtClean="0"/>
              <a:t>Prässi (1. puolustaja)</a:t>
            </a:r>
          </a:p>
          <a:p>
            <a:pPr marL="914400" lvl="1" indent="-514350"/>
            <a:r>
              <a:rPr lang="fi-FI" dirty="0" smtClean="0"/>
              <a:t>Tuki (2. puolustaja)</a:t>
            </a:r>
          </a:p>
          <a:p>
            <a:pPr marL="914400" lvl="1" indent="-514350"/>
            <a:r>
              <a:rPr lang="fi-FI" dirty="0" smtClean="0"/>
              <a:t>Varmistaminen (3. </a:t>
            </a:r>
            <a:r>
              <a:rPr lang="fi-FI" smtClean="0"/>
              <a:t>puolustaja)</a:t>
            </a:r>
            <a:endParaRPr lang="fi-FI" dirty="0" smtClean="0"/>
          </a:p>
          <a:p>
            <a:pPr marL="914400" lvl="1" indent="-514350"/>
            <a:r>
              <a:rPr lang="fi-FI" dirty="0" smtClean="0"/>
              <a:t>Prässitasot</a:t>
            </a:r>
          </a:p>
          <a:p>
            <a:pPr marL="914400" lvl="1" indent="-514350"/>
            <a:r>
              <a:rPr lang="fi-FI" dirty="0" smtClean="0"/>
              <a:t>Hidastaminen ja vetäytyminen</a:t>
            </a:r>
          </a:p>
        </p:txBody>
      </p:sp>
    </p:spTree>
    <p:extLst>
      <p:ext uri="{BB962C8B-B14F-4D97-AF65-F5344CB8AC3E}">
        <p14:creationId xmlns:p14="http://schemas.microsoft.com/office/powerpoint/2010/main" val="7898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516" y="3708969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490662"/>
            <a:ext cx="2362200" cy="387667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 (7v7)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2765282" y="408101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3082628" y="321894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1403211" y="409464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2262189" y="353567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7389098" y="377326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6863446" y="27412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5443258" y="383546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Ellipsi 15"/>
          <p:cNvSpPr/>
          <p:nvPr/>
        </p:nvSpPr>
        <p:spPr>
          <a:xfrm>
            <a:off x="2384938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Ellipsi 27"/>
          <p:cNvSpPr/>
          <p:nvPr/>
        </p:nvSpPr>
        <p:spPr>
          <a:xfrm>
            <a:off x="1149347" y="328830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/>
        </p:nvSpPr>
        <p:spPr>
          <a:xfrm>
            <a:off x="2742472" y="3490269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2605837" y="24857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1881452" y="394584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7040879" y="343264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6510376" y="389634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/>
          <p:cNvSpPr/>
          <p:nvPr/>
        </p:nvSpPr>
        <p:spPr>
          <a:xfrm>
            <a:off x="6033374" y="253987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796" y="3693541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Ellipsi 36"/>
          <p:cNvSpPr/>
          <p:nvPr/>
        </p:nvSpPr>
        <p:spPr>
          <a:xfrm>
            <a:off x="6599133" y="310620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/>
          <p:cNvSpPr/>
          <p:nvPr/>
        </p:nvSpPr>
        <p:spPr>
          <a:xfrm>
            <a:off x="6329164" y="4941168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2" name="Tekstiruutu 111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1-2-3-1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13" name="Tekstiruutu 112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1-3-2-1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2" name="Ellipsi 11"/>
          <p:cNvSpPr/>
          <p:nvPr/>
        </p:nvSpPr>
        <p:spPr>
          <a:xfrm>
            <a:off x="6755690" y="426567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0" name="Ellipsi 39"/>
          <p:cNvSpPr/>
          <p:nvPr/>
        </p:nvSpPr>
        <p:spPr>
          <a:xfrm>
            <a:off x="1500260" y="34138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2" name="Ellipsi 41"/>
          <p:cNvSpPr/>
          <p:nvPr/>
        </p:nvSpPr>
        <p:spPr>
          <a:xfrm>
            <a:off x="2169484" y="27412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4" name="Ellipsi 43"/>
          <p:cNvSpPr/>
          <p:nvPr/>
        </p:nvSpPr>
        <p:spPr>
          <a:xfrm>
            <a:off x="2120843" y="307852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Ellipsi 47"/>
          <p:cNvSpPr/>
          <p:nvPr/>
        </p:nvSpPr>
        <p:spPr>
          <a:xfrm>
            <a:off x="1783928" y="246815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4" name="Suora yhdysviiva 23"/>
          <p:cNvCxnSpPr>
            <a:stCxn id="11" idx="3"/>
            <a:endCxn id="10" idx="7"/>
          </p:cNvCxnSpPr>
          <p:nvPr/>
        </p:nvCxnSpPr>
        <p:spPr>
          <a:xfrm flipH="1">
            <a:off x="1649062" y="3781523"/>
            <a:ext cx="655308" cy="35530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yhdysviiva 50"/>
          <p:cNvCxnSpPr>
            <a:stCxn id="6" idx="2"/>
            <a:endCxn id="10" idx="6"/>
          </p:cNvCxnSpPr>
          <p:nvPr/>
        </p:nvCxnSpPr>
        <p:spPr>
          <a:xfrm flipH="1">
            <a:off x="1691243" y="4225027"/>
            <a:ext cx="1074039" cy="13635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yhdysviiva 53"/>
          <p:cNvCxnSpPr>
            <a:stCxn id="11" idx="5"/>
            <a:endCxn id="6" idx="1"/>
          </p:cNvCxnSpPr>
          <p:nvPr/>
        </p:nvCxnSpPr>
        <p:spPr>
          <a:xfrm>
            <a:off x="2508040" y="3781523"/>
            <a:ext cx="299423" cy="341669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iruutu 55"/>
          <p:cNvSpPr txBox="1"/>
          <p:nvPr/>
        </p:nvSpPr>
        <p:spPr>
          <a:xfrm>
            <a:off x="2129592" y="3896345"/>
            <a:ext cx="75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3v1</a:t>
            </a:r>
          </a:p>
        </p:txBody>
      </p:sp>
      <p:cxnSp>
        <p:nvCxnSpPr>
          <p:cNvPr id="62" name="Suora yhdysviiva 61"/>
          <p:cNvCxnSpPr>
            <a:stCxn id="11" idx="2"/>
            <a:endCxn id="40" idx="6"/>
          </p:cNvCxnSpPr>
          <p:nvPr/>
        </p:nvCxnSpPr>
        <p:spPr>
          <a:xfrm flipH="1" flipV="1">
            <a:off x="1788292" y="3557895"/>
            <a:ext cx="473897" cy="121793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uora yhdysviiva 64"/>
          <p:cNvCxnSpPr>
            <a:stCxn id="11" idx="0"/>
            <a:endCxn id="42" idx="4"/>
          </p:cNvCxnSpPr>
          <p:nvPr/>
        </p:nvCxnSpPr>
        <p:spPr>
          <a:xfrm flipH="1" flipV="1">
            <a:off x="2313500" y="3029274"/>
            <a:ext cx="92705" cy="50639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uora yhdysviiva 69"/>
          <p:cNvCxnSpPr>
            <a:stCxn id="40" idx="7"/>
            <a:endCxn id="42" idx="4"/>
          </p:cNvCxnSpPr>
          <p:nvPr/>
        </p:nvCxnSpPr>
        <p:spPr>
          <a:xfrm flipV="1">
            <a:off x="1746111" y="3029274"/>
            <a:ext cx="567389" cy="42678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Suorakulmio 68"/>
          <p:cNvSpPr/>
          <p:nvPr/>
        </p:nvSpPr>
        <p:spPr>
          <a:xfrm>
            <a:off x="1851431" y="3229213"/>
            <a:ext cx="522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3v1</a:t>
            </a:r>
          </a:p>
        </p:txBody>
      </p:sp>
      <p:cxnSp>
        <p:nvCxnSpPr>
          <p:cNvPr id="78" name="Suora yhdysviiva 77"/>
          <p:cNvCxnSpPr>
            <a:stCxn id="6" idx="7"/>
            <a:endCxn id="9" idx="4"/>
          </p:cNvCxnSpPr>
          <p:nvPr/>
        </p:nvCxnSpPr>
        <p:spPr>
          <a:xfrm flipV="1">
            <a:off x="3011133" y="3506972"/>
            <a:ext cx="215511" cy="61622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uora yhdysviiva 80"/>
          <p:cNvCxnSpPr>
            <a:stCxn id="9" idx="2"/>
            <a:endCxn id="11" idx="6"/>
          </p:cNvCxnSpPr>
          <p:nvPr/>
        </p:nvCxnSpPr>
        <p:spPr>
          <a:xfrm flipH="1">
            <a:off x="2550221" y="3362956"/>
            <a:ext cx="532407" cy="316732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kstiruutu 88"/>
          <p:cNvSpPr txBox="1"/>
          <p:nvPr/>
        </p:nvSpPr>
        <p:spPr>
          <a:xfrm>
            <a:off x="2605837" y="3720674"/>
            <a:ext cx="75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3v1</a:t>
            </a:r>
          </a:p>
        </p:txBody>
      </p:sp>
      <p:sp>
        <p:nvSpPr>
          <p:cNvPr id="101" name="Suorakulmio 100"/>
          <p:cNvSpPr/>
          <p:nvPr/>
        </p:nvSpPr>
        <p:spPr>
          <a:xfrm>
            <a:off x="1038734" y="2741243"/>
            <a:ext cx="2362200" cy="794430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90" name="Ellipsi 89"/>
          <p:cNvSpPr/>
          <p:nvPr/>
        </p:nvSpPr>
        <p:spPr>
          <a:xfrm>
            <a:off x="6591201" y="354902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1" name="Ellipsi 90"/>
          <p:cNvSpPr/>
          <p:nvPr/>
        </p:nvSpPr>
        <p:spPr>
          <a:xfrm>
            <a:off x="6078383" y="320804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2" name="Ellipsi 91"/>
          <p:cNvSpPr/>
          <p:nvPr/>
        </p:nvSpPr>
        <p:spPr>
          <a:xfrm>
            <a:off x="5722351" y="324907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3" name="Ellipsi 92"/>
          <p:cNvSpPr/>
          <p:nvPr/>
        </p:nvSpPr>
        <p:spPr>
          <a:xfrm>
            <a:off x="6654392" y="248576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87" name="Suora yhdysviiva 86"/>
          <p:cNvCxnSpPr>
            <a:stCxn id="90" idx="5"/>
            <a:endCxn id="13" idx="2"/>
          </p:cNvCxnSpPr>
          <p:nvPr/>
        </p:nvCxnSpPr>
        <p:spPr>
          <a:xfrm>
            <a:off x="6837052" y="3794873"/>
            <a:ext cx="552046" cy="12240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uora yhdysviiva 97"/>
          <p:cNvCxnSpPr>
            <a:stCxn id="12" idx="6"/>
            <a:endCxn id="13" idx="4"/>
          </p:cNvCxnSpPr>
          <p:nvPr/>
        </p:nvCxnSpPr>
        <p:spPr>
          <a:xfrm flipV="1">
            <a:off x="7043722" y="4061295"/>
            <a:ext cx="489392" cy="34839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uora yhdysviiva 101"/>
          <p:cNvCxnSpPr>
            <a:stCxn id="15" idx="5"/>
            <a:endCxn id="12" idx="2"/>
          </p:cNvCxnSpPr>
          <p:nvPr/>
        </p:nvCxnSpPr>
        <p:spPr>
          <a:xfrm>
            <a:off x="5689109" y="4081316"/>
            <a:ext cx="1066581" cy="328377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uora yhdysviiva 103"/>
          <p:cNvCxnSpPr>
            <a:stCxn id="15" idx="7"/>
            <a:endCxn id="90" idx="2"/>
          </p:cNvCxnSpPr>
          <p:nvPr/>
        </p:nvCxnSpPr>
        <p:spPr>
          <a:xfrm flipV="1">
            <a:off x="5689109" y="3693038"/>
            <a:ext cx="902092" cy="18460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kstiruutu 114"/>
          <p:cNvSpPr txBox="1"/>
          <p:nvPr/>
        </p:nvSpPr>
        <p:spPr>
          <a:xfrm>
            <a:off x="5842237" y="3831485"/>
            <a:ext cx="75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4v1</a:t>
            </a:r>
            <a:endParaRPr lang="fi-FI" dirty="0"/>
          </a:p>
        </p:txBody>
      </p:sp>
      <p:cxnSp>
        <p:nvCxnSpPr>
          <p:cNvPr id="118" name="Suora yhdysviiva 117"/>
          <p:cNvCxnSpPr>
            <a:stCxn id="90" idx="6"/>
            <a:endCxn id="14" idx="4"/>
          </p:cNvCxnSpPr>
          <p:nvPr/>
        </p:nvCxnSpPr>
        <p:spPr>
          <a:xfrm flipV="1">
            <a:off x="6879233" y="3029274"/>
            <a:ext cx="128229" cy="66376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uora yhdysviiva 118"/>
          <p:cNvCxnSpPr>
            <a:stCxn id="91" idx="7"/>
            <a:endCxn id="14" idx="2"/>
          </p:cNvCxnSpPr>
          <p:nvPr/>
        </p:nvCxnSpPr>
        <p:spPr>
          <a:xfrm flipV="1">
            <a:off x="6324234" y="2885258"/>
            <a:ext cx="539212" cy="36496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uora yhdysviiva 122"/>
          <p:cNvCxnSpPr>
            <a:stCxn id="91" idx="5"/>
            <a:endCxn id="90" idx="2"/>
          </p:cNvCxnSpPr>
          <p:nvPr/>
        </p:nvCxnSpPr>
        <p:spPr>
          <a:xfrm>
            <a:off x="6324234" y="3453894"/>
            <a:ext cx="266967" cy="23914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Suorakulmio 127"/>
          <p:cNvSpPr/>
          <p:nvPr/>
        </p:nvSpPr>
        <p:spPr>
          <a:xfrm>
            <a:off x="6386837" y="3218940"/>
            <a:ext cx="522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3v1</a:t>
            </a:r>
          </a:p>
        </p:txBody>
      </p:sp>
      <p:cxnSp>
        <p:nvCxnSpPr>
          <p:cNvPr id="131" name="Suora yhdysviiva 130"/>
          <p:cNvCxnSpPr>
            <a:stCxn id="14" idx="5"/>
            <a:endCxn id="13" idx="0"/>
          </p:cNvCxnSpPr>
          <p:nvPr/>
        </p:nvCxnSpPr>
        <p:spPr>
          <a:xfrm>
            <a:off x="7109297" y="2987093"/>
            <a:ext cx="423817" cy="78617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Suorakulmio 136"/>
          <p:cNvSpPr/>
          <p:nvPr/>
        </p:nvSpPr>
        <p:spPr>
          <a:xfrm>
            <a:off x="6923445" y="3097807"/>
            <a:ext cx="522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3v1</a:t>
            </a:r>
          </a:p>
        </p:txBody>
      </p:sp>
      <p:sp>
        <p:nvSpPr>
          <p:cNvPr id="45" name="Suorakulmio 44"/>
          <p:cNvSpPr/>
          <p:nvPr/>
        </p:nvSpPr>
        <p:spPr>
          <a:xfrm>
            <a:off x="5307086" y="2760197"/>
            <a:ext cx="2362200" cy="746775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59" name="Ellipsi 58"/>
          <p:cNvSpPr/>
          <p:nvPr/>
        </p:nvSpPr>
        <p:spPr>
          <a:xfrm>
            <a:off x="2160354" y="1853208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Ellipsi 59"/>
          <p:cNvSpPr/>
          <p:nvPr/>
        </p:nvSpPr>
        <p:spPr>
          <a:xfrm>
            <a:off x="6344170" y="1853208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8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 (1-3-4-1, 9v9)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200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28051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 (1-2-2-3-1, 9v9)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03375"/>
            <a:ext cx="7008812" cy="5254625"/>
          </a:xfrm>
        </p:spPr>
      </p:pic>
    </p:spTree>
    <p:extLst>
      <p:ext uri="{BB962C8B-B14F-4D97-AF65-F5344CB8AC3E}">
        <p14:creationId xmlns:p14="http://schemas.microsoft.com/office/powerpoint/2010/main" val="186740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 (1-4-2-3-1, 11v11)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393970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 (1-4-2-3-1, 11v11)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14533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Rakentelu (1-4-1-4-1, 11v11)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32462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Tavoitteena ohittaa vastustajan kolmas linja ja päästä maalintekosektorille</a:t>
            </a:r>
          </a:p>
          <a:p>
            <a:r>
              <a:rPr lang="fi-FI" dirty="0" smtClean="0"/>
              <a:t>Avainasioita:</a:t>
            </a:r>
          </a:p>
          <a:p>
            <a:pPr lvl="1"/>
            <a:r>
              <a:rPr lang="fi-FI" dirty="0" smtClean="0"/>
              <a:t>Sopivan murtautumiskeinon valinta</a:t>
            </a:r>
          </a:p>
          <a:p>
            <a:pPr lvl="2"/>
            <a:r>
              <a:rPr lang="fi-FI" dirty="0" smtClean="0"/>
              <a:t>Tilanteko itselle tai kaverille</a:t>
            </a:r>
          </a:p>
          <a:p>
            <a:pPr lvl="2"/>
            <a:r>
              <a:rPr lang="fi-FI" dirty="0" smtClean="0"/>
              <a:t>Oikein ajoitetut syvyysjuoksut</a:t>
            </a:r>
          </a:p>
          <a:p>
            <a:pPr lvl="2"/>
            <a:r>
              <a:rPr lang="fi-FI" dirty="0" smtClean="0"/>
              <a:t>Keskitykset</a:t>
            </a:r>
          </a:p>
          <a:p>
            <a:pPr lvl="2"/>
            <a:r>
              <a:rPr lang="fi-FI" dirty="0" smtClean="0"/>
              <a:t>Tempokuljetukset</a:t>
            </a:r>
          </a:p>
          <a:p>
            <a:pPr lvl="1"/>
            <a:r>
              <a:rPr lang="fi-FI" dirty="0" smtClean="0"/>
              <a:t>Seuran/joukkueen yhdessä sovitut murtautumismallit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9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(5v5)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sp>
        <p:nvSpPr>
          <p:cNvPr id="35" name="Suorakulmio 34"/>
          <p:cNvSpPr/>
          <p:nvPr/>
        </p:nvSpPr>
        <p:spPr>
          <a:xfrm>
            <a:off x="1038734" y="1539399"/>
            <a:ext cx="2362200" cy="837995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168" y="3282621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490662"/>
            <a:ext cx="2362200" cy="3876675"/>
          </a:xfrm>
          <a:prstGeom prst="rect">
            <a:avLst/>
          </a:prstGeom>
        </p:spPr>
      </p:pic>
      <p:sp>
        <p:nvSpPr>
          <p:cNvPr id="7" name="Ellipsi 6"/>
          <p:cNvSpPr/>
          <p:nvPr/>
        </p:nvSpPr>
        <p:spPr>
          <a:xfrm>
            <a:off x="2489754" y="266542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1718893" y="260624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1645176" y="324641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2447573" y="316845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7207746" y="277252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6355434" y="251786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5568890" y="281436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2109986" y="4420484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/>
          <p:cNvSpPr/>
          <p:nvPr/>
        </p:nvSpPr>
        <p:spPr>
          <a:xfrm>
            <a:off x="1318922" y="276253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2832714" y="2772524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Ellipsi 19"/>
          <p:cNvSpPr/>
          <p:nvPr/>
        </p:nvSpPr>
        <p:spPr>
          <a:xfrm>
            <a:off x="2109986" y="223337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/>
          <p:cNvSpPr/>
          <p:nvPr/>
        </p:nvSpPr>
        <p:spPr>
          <a:xfrm>
            <a:off x="2037407" y="311246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Ellipsi 21"/>
          <p:cNvSpPr/>
          <p:nvPr/>
        </p:nvSpPr>
        <p:spPr>
          <a:xfrm>
            <a:off x="6796963" y="310239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/>
          <p:cNvSpPr/>
          <p:nvPr/>
        </p:nvSpPr>
        <p:spPr>
          <a:xfrm>
            <a:off x="5983807" y="32221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Ellipsi 23"/>
          <p:cNvSpPr/>
          <p:nvPr/>
        </p:nvSpPr>
        <p:spPr>
          <a:xfrm>
            <a:off x="6796963" y="243094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028" y="3618599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Ellipsi 26"/>
          <p:cNvSpPr/>
          <p:nvPr/>
        </p:nvSpPr>
        <p:spPr>
          <a:xfrm>
            <a:off x="5994721" y="239134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Ellipsi 27"/>
          <p:cNvSpPr/>
          <p:nvPr/>
        </p:nvSpPr>
        <p:spPr>
          <a:xfrm>
            <a:off x="6393878" y="4449116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/>
          <p:cNvSpPr txBox="1"/>
          <p:nvPr/>
        </p:nvSpPr>
        <p:spPr>
          <a:xfrm>
            <a:off x="1068081" y="5517232"/>
            <a:ext cx="2316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1-2-2</a:t>
            </a:r>
          </a:p>
          <a:p>
            <a:pPr marL="342900" indent="-342900" algn="ctr">
              <a:buAutoNum type="alphaLcParenR"/>
            </a:pPr>
            <a:r>
              <a:rPr lang="fi-FI" dirty="0" smtClean="0">
                <a:latin typeface="Garamond" panose="02020404030301010803" pitchFamily="18" charset="0"/>
              </a:rPr>
              <a:t>Seinä kolmannelle</a:t>
            </a:r>
          </a:p>
          <a:p>
            <a:pPr marL="342900" indent="-342900" algn="ctr">
              <a:buAutoNum type="alphaLcParenR"/>
            </a:pPr>
            <a:r>
              <a:rPr lang="fi-FI" dirty="0" smtClean="0">
                <a:latin typeface="Garamond" panose="02020404030301010803" pitchFamily="18" charset="0"/>
              </a:rPr>
              <a:t>Tempokuljetus</a:t>
            </a:r>
          </a:p>
        </p:txBody>
      </p:sp>
      <p:sp>
        <p:nvSpPr>
          <p:cNvPr id="34" name="Tekstiruutu 33"/>
          <p:cNvSpPr txBox="1"/>
          <p:nvPr/>
        </p:nvSpPr>
        <p:spPr>
          <a:xfrm>
            <a:off x="4196668" y="5517232"/>
            <a:ext cx="4644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1-1-2-1</a:t>
            </a:r>
          </a:p>
          <a:p>
            <a:pPr marL="342900" indent="-342900" algn="ctr">
              <a:buAutoNum type="alphaLcParenR"/>
            </a:pPr>
            <a:r>
              <a:rPr lang="fi-FI" dirty="0" smtClean="0">
                <a:latin typeface="Garamond" panose="02020404030301010803" pitchFamily="18" charset="0"/>
              </a:rPr>
              <a:t>Pystysyöttö kärjelle + murtava syöttö laitapelaajalle</a:t>
            </a:r>
          </a:p>
          <a:p>
            <a:pPr marL="342900" indent="-342900" algn="ctr">
              <a:buAutoNum type="alphaLcParenR"/>
            </a:pPr>
            <a:r>
              <a:rPr lang="fi-FI" dirty="0" smtClean="0">
                <a:latin typeface="Garamond" panose="02020404030301010803" pitchFamily="18" charset="0"/>
              </a:rPr>
              <a:t>Pystyyn + laiturille → murtava syöttö kärjelle</a:t>
            </a:r>
            <a:endParaRPr lang="fi-FI" dirty="0">
              <a:latin typeface="Garamond" panose="02020404030301010803" pitchFamily="18" charset="0"/>
            </a:endParaRPr>
          </a:p>
        </p:txBody>
      </p:sp>
      <p:cxnSp>
        <p:nvCxnSpPr>
          <p:cNvPr id="39" name="Suora nuoliyhdysviiva 38"/>
          <p:cNvCxnSpPr>
            <a:stCxn id="10" idx="1"/>
            <a:endCxn id="8" idx="6"/>
          </p:cNvCxnSpPr>
          <p:nvPr/>
        </p:nvCxnSpPr>
        <p:spPr>
          <a:xfrm flipH="1" flipV="1">
            <a:off x="2006925" y="2750256"/>
            <a:ext cx="482829" cy="46037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nuoliyhdysviiva 42"/>
          <p:cNvCxnSpPr/>
          <p:nvPr/>
        </p:nvCxnSpPr>
        <p:spPr>
          <a:xfrm flipV="1">
            <a:off x="2006925" y="2233378"/>
            <a:ext cx="657243" cy="51687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Kaareva yhdysviiva 47"/>
          <p:cNvCxnSpPr>
            <a:stCxn id="8" idx="0"/>
          </p:cNvCxnSpPr>
          <p:nvPr/>
        </p:nvCxnSpPr>
        <p:spPr>
          <a:xfrm rot="5400000" flipH="1" flipV="1">
            <a:off x="1687686" y="2307479"/>
            <a:ext cx="473984" cy="123538"/>
          </a:xfrm>
          <a:prstGeom prst="curvedConnector3">
            <a:avLst>
              <a:gd name="adj1" fmla="val 38483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lipsi 51"/>
          <p:cNvSpPr/>
          <p:nvPr/>
        </p:nvSpPr>
        <p:spPr>
          <a:xfrm>
            <a:off x="2181423" y="2628508"/>
            <a:ext cx="288032" cy="288032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</a:t>
            </a:r>
            <a:endParaRPr lang="fi-FI" dirty="0"/>
          </a:p>
        </p:txBody>
      </p:sp>
      <p:sp>
        <p:nvSpPr>
          <p:cNvPr id="53" name="Ellipsi 52"/>
          <p:cNvSpPr/>
          <p:nvPr/>
        </p:nvSpPr>
        <p:spPr>
          <a:xfrm>
            <a:off x="1574877" y="2286930"/>
            <a:ext cx="288032" cy="288032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b</a:t>
            </a:r>
            <a:endParaRPr lang="fi-FI" dirty="0"/>
          </a:p>
        </p:txBody>
      </p:sp>
      <p:cxnSp>
        <p:nvCxnSpPr>
          <p:cNvPr id="55" name="Suora nuoliyhdysviiva 54"/>
          <p:cNvCxnSpPr>
            <a:stCxn id="13" idx="1"/>
          </p:cNvCxnSpPr>
          <p:nvPr/>
        </p:nvCxnSpPr>
        <p:spPr>
          <a:xfrm flipH="1" flipV="1">
            <a:off x="6228184" y="2132256"/>
            <a:ext cx="169431" cy="42778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i 11"/>
          <p:cNvSpPr/>
          <p:nvPr/>
        </p:nvSpPr>
        <p:spPr>
          <a:xfrm>
            <a:off x="6393878" y="344340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cxnSp>
        <p:nvCxnSpPr>
          <p:cNvPr id="57" name="Suora nuoliyhdysviiva 56"/>
          <p:cNvCxnSpPr>
            <a:stCxn id="12" idx="0"/>
            <a:endCxn id="13" idx="4"/>
          </p:cNvCxnSpPr>
          <p:nvPr/>
        </p:nvCxnSpPr>
        <p:spPr>
          <a:xfrm flipH="1" flipV="1">
            <a:off x="6499450" y="2805892"/>
            <a:ext cx="38444" cy="63750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nuoliyhdysviiva 63"/>
          <p:cNvCxnSpPr>
            <a:stCxn id="13" idx="6"/>
          </p:cNvCxnSpPr>
          <p:nvPr/>
        </p:nvCxnSpPr>
        <p:spPr>
          <a:xfrm flipV="1">
            <a:off x="6643466" y="2132256"/>
            <a:ext cx="306994" cy="52962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nuoliyhdysviiva 66"/>
          <p:cNvCxnSpPr>
            <a:stCxn id="11" idx="0"/>
          </p:cNvCxnSpPr>
          <p:nvPr/>
        </p:nvCxnSpPr>
        <p:spPr>
          <a:xfrm flipH="1" flipV="1">
            <a:off x="7084995" y="2132256"/>
            <a:ext cx="266767" cy="6402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uora nuoliyhdysviiva 69"/>
          <p:cNvCxnSpPr>
            <a:stCxn id="13" idx="4"/>
            <a:endCxn id="14" idx="6"/>
          </p:cNvCxnSpPr>
          <p:nvPr/>
        </p:nvCxnSpPr>
        <p:spPr>
          <a:xfrm flipH="1">
            <a:off x="5856922" y="2805892"/>
            <a:ext cx="642528" cy="15248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uora nuoliyhdysviiva 72"/>
          <p:cNvCxnSpPr>
            <a:stCxn id="14" idx="0"/>
          </p:cNvCxnSpPr>
          <p:nvPr/>
        </p:nvCxnSpPr>
        <p:spPr>
          <a:xfrm flipV="1">
            <a:off x="5712906" y="2132256"/>
            <a:ext cx="371262" cy="68210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lipsi 75"/>
          <p:cNvSpPr/>
          <p:nvPr/>
        </p:nvSpPr>
        <p:spPr>
          <a:xfrm>
            <a:off x="6795477" y="2718978"/>
            <a:ext cx="288032" cy="288032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</a:t>
            </a:r>
            <a:endParaRPr lang="fi-FI" dirty="0"/>
          </a:p>
        </p:txBody>
      </p:sp>
      <p:sp>
        <p:nvSpPr>
          <p:cNvPr id="77" name="Ellipsi 76"/>
          <p:cNvSpPr/>
          <p:nvPr/>
        </p:nvSpPr>
        <p:spPr>
          <a:xfrm>
            <a:off x="5568890" y="2303224"/>
            <a:ext cx="288032" cy="288032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b</a:t>
            </a:r>
            <a:endParaRPr lang="fi-FI" dirty="0"/>
          </a:p>
        </p:txBody>
      </p:sp>
      <p:cxnSp>
        <p:nvCxnSpPr>
          <p:cNvPr id="78" name="Suora nuoliyhdysviiva 77"/>
          <p:cNvCxnSpPr>
            <a:stCxn id="7" idx="7"/>
          </p:cNvCxnSpPr>
          <p:nvPr/>
        </p:nvCxnSpPr>
        <p:spPr>
          <a:xfrm flipH="1" flipV="1">
            <a:off x="2657327" y="2233348"/>
            <a:ext cx="78278" cy="47425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uorakulmio 35"/>
          <p:cNvSpPr/>
          <p:nvPr/>
        </p:nvSpPr>
        <p:spPr>
          <a:xfrm>
            <a:off x="5292080" y="1530953"/>
            <a:ext cx="2362200" cy="837995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44" name="Ellipsi 43"/>
          <p:cNvSpPr/>
          <p:nvPr/>
        </p:nvSpPr>
        <p:spPr>
          <a:xfrm>
            <a:off x="2159541" y="1619618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Ellipsi 44"/>
          <p:cNvSpPr/>
          <p:nvPr/>
        </p:nvSpPr>
        <p:spPr>
          <a:xfrm>
            <a:off x="6393878" y="1658185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80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(7v7-9v9)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7v7-9v9-pelimuodoissa murtautumismallit ovat samat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Tiputus keskikentälle → laitapelaaja läpi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Keskikentän syvyysjuoksu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Laitaan ja keskitys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Laidan tyhjennys ja laitapakin nousu </a:t>
            </a:r>
          </a:p>
          <a:p>
            <a:pPr marL="914400" lvl="1" indent="-514350"/>
            <a:r>
              <a:rPr lang="fi-FI" dirty="0" smtClean="0"/>
              <a:t>Pelijärjestelmissä 1-2-3-1 ja 1-3-4-1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329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18145"/>
            <a:ext cx="3096344" cy="435242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(7v7-9v9)</a:t>
            </a:r>
            <a:endParaRPr lang="fi-F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767" y="2726274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3053314" y="383755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3338991" y="287829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1403211" y="399108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672970" y="332263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2384938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1149347" y="328830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/>
          <p:cNvSpPr/>
          <p:nvPr/>
        </p:nvSpPr>
        <p:spPr>
          <a:xfrm>
            <a:off x="3370660" y="354630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1961509" y="230799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2190751" y="370305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2015716" y="321894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7" name="Ellipsi 16"/>
          <p:cNvSpPr/>
          <p:nvPr/>
        </p:nvSpPr>
        <p:spPr>
          <a:xfrm>
            <a:off x="2169484" y="252873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8" name="Ellipsi 17"/>
          <p:cNvSpPr/>
          <p:nvPr/>
        </p:nvSpPr>
        <p:spPr>
          <a:xfrm>
            <a:off x="1747744" y="30019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1356244" y="250253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861315" y="29084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3" name="Ellipsi 32"/>
          <p:cNvSpPr/>
          <p:nvPr/>
        </p:nvSpPr>
        <p:spPr>
          <a:xfrm>
            <a:off x="2456375" y="41114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4" name="Ellipsi 33"/>
          <p:cNvSpPr/>
          <p:nvPr/>
        </p:nvSpPr>
        <p:spPr>
          <a:xfrm>
            <a:off x="2528954" y="295307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2888364" y="246815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7" name="Suora nuoliyhdysviiva 36"/>
          <p:cNvCxnSpPr>
            <a:stCxn id="5" idx="1"/>
            <a:endCxn id="16" idx="7"/>
          </p:cNvCxnSpPr>
          <p:nvPr/>
        </p:nvCxnSpPr>
        <p:spPr>
          <a:xfrm flipH="1">
            <a:off x="2261567" y="2790568"/>
            <a:ext cx="73200" cy="47055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>
            <a:stCxn id="7" idx="0"/>
          </p:cNvCxnSpPr>
          <p:nvPr/>
        </p:nvCxnSpPr>
        <p:spPr>
          <a:xfrm flipH="1" flipV="1">
            <a:off x="3032380" y="2204864"/>
            <a:ext cx="450627" cy="67343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nuoliyhdysviiva 43"/>
          <p:cNvCxnSpPr>
            <a:stCxn id="16" idx="7"/>
          </p:cNvCxnSpPr>
          <p:nvPr/>
        </p:nvCxnSpPr>
        <p:spPr>
          <a:xfrm flipV="1">
            <a:off x="2261567" y="2307996"/>
            <a:ext cx="699435" cy="95312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orakulmio 30"/>
          <p:cNvSpPr/>
          <p:nvPr/>
        </p:nvSpPr>
        <p:spPr>
          <a:xfrm>
            <a:off x="765972" y="1529704"/>
            <a:ext cx="3085948" cy="97283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45" name="Tekstiruutu 44"/>
          <p:cNvSpPr txBox="1"/>
          <p:nvPr/>
        </p:nvSpPr>
        <p:spPr>
          <a:xfrm>
            <a:off x="4427984" y="1700808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i-FI" dirty="0" smtClean="0">
                <a:latin typeface="Garamond" panose="02020404030301010803" pitchFamily="18" charset="0"/>
              </a:rPr>
              <a:t>Tiputus keskikentälle</a:t>
            </a:r>
            <a:r>
              <a:rPr lang="fi-FI" dirty="0"/>
              <a:t> </a:t>
            </a:r>
            <a:r>
              <a:rPr lang="fi-FI" dirty="0" smtClean="0">
                <a:latin typeface="Garamond" panose="02020404030301010803" pitchFamily="18" charset="0"/>
              </a:rPr>
              <a:t>→ laitapelaaja läpi </a:t>
            </a:r>
          </a:p>
          <a:p>
            <a:endParaRPr lang="fi-FI" dirty="0" smtClean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Kohdepelaaja: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1-2-3-1: laitakeskikenttä (7/11)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1-3-2-1: laitapuolustaja (2/3)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1-3-4-1: laitakeskikenttä (7/11)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1-2-2-3-1: laitakeskikenttä (7/11)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27" name="Ellipsi 26"/>
          <p:cNvSpPr/>
          <p:nvPr/>
        </p:nvSpPr>
        <p:spPr>
          <a:xfrm>
            <a:off x="2240922" y="1689536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43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(5v5)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sp>
        <p:nvSpPr>
          <p:cNvPr id="5" name="Ellipsi 4"/>
          <p:cNvSpPr/>
          <p:nvPr/>
        </p:nvSpPr>
        <p:spPr>
          <a:xfrm>
            <a:off x="2574497" y="354319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1585118" y="353320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1560662" y="433162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2574497" y="433162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18144"/>
            <a:ext cx="2362200" cy="3876675"/>
          </a:xfrm>
          <a:prstGeom prst="rect">
            <a:avLst/>
          </a:prstGeom>
        </p:spPr>
      </p:pic>
      <p:sp>
        <p:nvSpPr>
          <p:cNvPr id="11" name="Ellipsi 10"/>
          <p:cNvSpPr/>
          <p:nvPr/>
        </p:nvSpPr>
        <p:spPr>
          <a:xfrm>
            <a:off x="7233153" y="385218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5587274" y="385218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6375960" y="439904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6401172" y="316762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6356027" y="494748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1-2-2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1-1-2-1</a:t>
            </a:r>
            <a:endParaRPr lang="fi-F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8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18145"/>
            <a:ext cx="3096344" cy="435242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(7v7-9v9)</a:t>
            </a:r>
            <a:endParaRPr lang="fi-F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407" y="3447745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3053314" y="383755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3338991" y="287829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1403211" y="399108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528954" y="332256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2384938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1149347" y="328830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/>
          <p:cNvSpPr/>
          <p:nvPr/>
        </p:nvSpPr>
        <p:spPr>
          <a:xfrm>
            <a:off x="3370660" y="354630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2148344" y="225354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2190751" y="370305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2096906" y="309003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7" name="Ellipsi 16"/>
          <p:cNvSpPr/>
          <p:nvPr/>
        </p:nvSpPr>
        <p:spPr>
          <a:xfrm>
            <a:off x="2020914" y="260995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8" name="Ellipsi 17"/>
          <p:cNvSpPr/>
          <p:nvPr/>
        </p:nvSpPr>
        <p:spPr>
          <a:xfrm>
            <a:off x="1747744" y="30019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1356244" y="250253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1212228" y="29084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3" name="Ellipsi 32"/>
          <p:cNvSpPr/>
          <p:nvPr/>
        </p:nvSpPr>
        <p:spPr>
          <a:xfrm>
            <a:off x="2456375" y="41114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4" name="Ellipsi 33"/>
          <p:cNvSpPr/>
          <p:nvPr/>
        </p:nvSpPr>
        <p:spPr>
          <a:xfrm>
            <a:off x="2528954" y="295307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2816986" y="256665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7" name="Suora nuoliyhdysviiva 36"/>
          <p:cNvCxnSpPr>
            <a:stCxn id="9" idx="7"/>
            <a:endCxn id="7" idx="1"/>
          </p:cNvCxnSpPr>
          <p:nvPr/>
        </p:nvCxnSpPr>
        <p:spPr>
          <a:xfrm flipV="1">
            <a:off x="2774805" y="2920477"/>
            <a:ext cx="606367" cy="44426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>
            <a:stCxn id="7" idx="0"/>
          </p:cNvCxnSpPr>
          <p:nvPr/>
        </p:nvCxnSpPr>
        <p:spPr>
          <a:xfrm flipH="1" flipV="1">
            <a:off x="2816986" y="2307997"/>
            <a:ext cx="666021" cy="570299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nuoliyhdysviiva 43"/>
          <p:cNvCxnSpPr>
            <a:stCxn id="17" idx="7"/>
          </p:cNvCxnSpPr>
          <p:nvPr/>
        </p:nvCxnSpPr>
        <p:spPr>
          <a:xfrm flipV="1">
            <a:off x="2266765" y="2307997"/>
            <a:ext cx="267387" cy="34413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ruutu 44"/>
          <p:cNvSpPr txBox="1"/>
          <p:nvPr/>
        </p:nvSpPr>
        <p:spPr>
          <a:xfrm>
            <a:off x="4427984" y="1700808"/>
            <a:ext cx="40324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 startAt="2"/>
            </a:pPr>
            <a:r>
              <a:rPr lang="fi-FI" dirty="0" smtClean="0">
                <a:latin typeface="Garamond" panose="02020404030301010803" pitchFamily="18" charset="0"/>
              </a:rPr>
              <a:t>Keskikentän syvyysjuoksu</a:t>
            </a:r>
          </a:p>
          <a:p>
            <a:pPr marL="342900" indent="-342900">
              <a:buAutoNum type="alphaLcParenR" startAt="2"/>
            </a:pPr>
            <a:endParaRPr lang="fi-FI" dirty="0" smtClean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Kohdepelaaja: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Keskimmäinen keskikenttäpelaaja (6/8)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Murtavan syötön antaja: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1-3-2-1: Kärki (9) tai laitapuolustaja (2/3)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1-2-3-1, 1-3-4-1, 1-2-2-3-1: Kärki (9) tai laitakeskikenttä (7/11)</a:t>
            </a:r>
          </a:p>
          <a:p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1" name="Suorakulmio 30"/>
          <p:cNvSpPr/>
          <p:nvPr/>
        </p:nvSpPr>
        <p:spPr>
          <a:xfrm>
            <a:off x="765972" y="1529704"/>
            <a:ext cx="3085948" cy="97283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cxnSp>
        <p:nvCxnSpPr>
          <p:cNvPr id="25" name="Suora nuoliyhdysviiva 24"/>
          <p:cNvCxnSpPr>
            <a:stCxn id="9" idx="1"/>
            <a:endCxn id="17" idx="5"/>
          </p:cNvCxnSpPr>
          <p:nvPr/>
        </p:nvCxnSpPr>
        <p:spPr>
          <a:xfrm flipH="1" flipV="1">
            <a:off x="2266765" y="2855802"/>
            <a:ext cx="304370" cy="5089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>
            <a:stCxn id="16" idx="7"/>
          </p:cNvCxnSpPr>
          <p:nvPr/>
        </p:nvCxnSpPr>
        <p:spPr>
          <a:xfrm flipV="1">
            <a:off x="2342757" y="2307997"/>
            <a:ext cx="330213" cy="8242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i 28"/>
          <p:cNvSpPr/>
          <p:nvPr/>
        </p:nvSpPr>
        <p:spPr>
          <a:xfrm>
            <a:off x="2190189" y="1654703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78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18145"/>
            <a:ext cx="3096344" cy="435242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(7v7-9v9)</a:t>
            </a:r>
            <a:endParaRPr lang="fi-F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407" y="3447745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3053314" y="383755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3438591" y="266504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1403211" y="399108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528954" y="332256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2384938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1149347" y="328830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/>
          <p:cNvSpPr/>
          <p:nvPr/>
        </p:nvSpPr>
        <p:spPr>
          <a:xfrm>
            <a:off x="3370660" y="3546303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2148344" y="225354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2190751" y="370305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2096906" y="309003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7" name="Ellipsi 16"/>
          <p:cNvSpPr/>
          <p:nvPr/>
        </p:nvSpPr>
        <p:spPr>
          <a:xfrm>
            <a:off x="2020914" y="260995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8" name="Ellipsi 17"/>
          <p:cNvSpPr/>
          <p:nvPr/>
        </p:nvSpPr>
        <p:spPr>
          <a:xfrm>
            <a:off x="1747744" y="30019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1608758" y="250253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1212228" y="29084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3" name="Ellipsi 32"/>
          <p:cNvSpPr/>
          <p:nvPr/>
        </p:nvSpPr>
        <p:spPr>
          <a:xfrm>
            <a:off x="2456375" y="41114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4" name="Ellipsi 33"/>
          <p:cNvSpPr/>
          <p:nvPr/>
        </p:nvSpPr>
        <p:spPr>
          <a:xfrm>
            <a:off x="2528954" y="295307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2816986" y="256665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7" name="Suora nuoliyhdysviiva 36"/>
          <p:cNvCxnSpPr>
            <a:stCxn id="9" idx="7"/>
            <a:endCxn id="7" idx="1"/>
          </p:cNvCxnSpPr>
          <p:nvPr/>
        </p:nvCxnSpPr>
        <p:spPr>
          <a:xfrm flipV="1">
            <a:off x="2774805" y="2707224"/>
            <a:ext cx="705967" cy="65752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>
            <a:stCxn id="7" idx="0"/>
          </p:cNvCxnSpPr>
          <p:nvPr/>
        </p:nvCxnSpPr>
        <p:spPr>
          <a:xfrm flipH="1" flipV="1">
            <a:off x="2478783" y="2094744"/>
            <a:ext cx="1103824" cy="570299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nuoliyhdysviiva 43"/>
          <p:cNvCxnSpPr>
            <a:stCxn id="17" idx="1"/>
          </p:cNvCxnSpPr>
          <p:nvPr/>
        </p:nvCxnSpPr>
        <p:spPr>
          <a:xfrm flipH="1" flipV="1">
            <a:off x="2020914" y="2132856"/>
            <a:ext cx="42181" cy="51927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ruutu 44"/>
          <p:cNvSpPr txBox="1"/>
          <p:nvPr/>
        </p:nvSpPr>
        <p:spPr>
          <a:xfrm>
            <a:off x="4427984" y="1700808"/>
            <a:ext cx="44644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 startAt="3"/>
            </a:pPr>
            <a:r>
              <a:rPr lang="fi-FI" dirty="0" smtClean="0">
                <a:latin typeface="Garamond" panose="02020404030301010803" pitchFamily="18" charset="0"/>
              </a:rPr>
              <a:t>Laitaan ja keskitys</a:t>
            </a:r>
          </a:p>
          <a:p>
            <a:pPr marL="342900" indent="-342900">
              <a:buAutoNum type="alphaLcParenR" startAt="3"/>
            </a:pPr>
            <a:endParaRPr lang="fi-FI" dirty="0" smtClean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Kohdealueelle: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1-2-3-1: Kärki (9), laitakeskikenttä (7/11)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1-3-2-1: Kärki (9), keskikenttäpelaaja (6/8)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1-3-4-1: Kärki (9), keskikenttäpelaaja (6/8) + laitakeskikenttä (7/11)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1-2-2-3-1: Kärki (9), ylempi keskikenttä (10) + laitakeskikenttä (7/11)</a:t>
            </a:r>
          </a:p>
          <a:p>
            <a:endParaRPr lang="fi-FI" dirty="0">
              <a:latin typeface="Garamond" panose="02020404030301010803" pitchFamily="18" charset="0"/>
            </a:endParaRPr>
          </a:p>
        </p:txBody>
      </p:sp>
      <p:cxnSp>
        <p:nvCxnSpPr>
          <p:cNvPr id="25" name="Suora nuoliyhdysviiva 24"/>
          <p:cNvCxnSpPr>
            <a:stCxn id="32" idx="0"/>
          </p:cNvCxnSpPr>
          <p:nvPr/>
        </p:nvCxnSpPr>
        <p:spPr>
          <a:xfrm flipV="1">
            <a:off x="1356244" y="2253548"/>
            <a:ext cx="252514" cy="65493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>
            <a:stCxn id="16" idx="7"/>
          </p:cNvCxnSpPr>
          <p:nvPr/>
        </p:nvCxnSpPr>
        <p:spPr>
          <a:xfrm flipV="1">
            <a:off x="2342757" y="2307997"/>
            <a:ext cx="330213" cy="8242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orakulmio 30"/>
          <p:cNvSpPr/>
          <p:nvPr/>
        </p:nvSpPr>
        <p:spPr>
          <a:xfrm>
            <a:off x="765972" y="1529704"/>
            <a:ext cx="3085948" cy="97283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29" name="Ellipsi 28"/>
          <p:cNvSpPr/>
          <p:nvPr/>
        </p:nvSpPr>
        <p:spPr>
          <a:xfrm>
            <a:off x="2219831" y="1689521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731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18145"/>
            <a:ext cx="3096344" cy="435242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(7v7-9v9)</a:t>
            </a:r>
            <a:endParaRPr lang="fi-F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407" y="3447745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3434435" y="328830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3495360" y="257608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1919079" y="39535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528954" y="332256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2384938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1149347" y="3288301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/>
          <p:cNvSpPr/>
          <p:nvPr/>
        </p:nvSpPr>
        <p:spPr>
          <a:xfrm>
            <a:off x="3098560" y="3224007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2148344" y="2253548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2190751" y="3703052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2096906" y="309003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7" name="Ellipsi 16"/>
          <p:cNvSpPr/>
          <p:nvPr/>
        </p:nvSpPr>
        <p:spPr>
          <a:xfrm>
            <a:off x="2284358" y="260995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8" name="Ellipsi 17"/>
          <p:cNvSpPr/>
          <p:nvPr/>
        </p:nvSpPr>
        <p:spPr>
          <a:xfrm>
            <a:off x="1747744" y="300193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1608758" y="2502536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1459402" y="328369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3" name="Ellipsi 32"/>
          <p:cNvSpPr/>
          <p:nvPr/>
        </p:nvSpPr>
        <p:spPr>
          <a:xfrm>
            <a:off x="2887282" y="382338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4" name="Ellipsi 33"/>
          <p:cNvSpPr/>
          <p:nvPr/>
        </p:nvSpPr>
        <p:spPr>
          <a:xfrm>
            <a:off x="2528954" y="2953075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2989793" y="2422640"/>
            <a:ext cx="288032" cy="2880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7" name="Suora nuoliyhdysviiva 36"/>
          <p:cNvCxnSpPr>
            <a:stCxn id="9" idx="7"/>
          </p:cNvCxnSpPr>
          <p:nvPr/>
        </p:nvCxnSpPr>
        <p:spPr>
          <a:xfrm flipV="1">
            <a:off x="2774805" y="2397564"/>
            <a:ext cx="803646" cy="96718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>
            <a:stCxn id="7" idx="2"/>
          </p:cNvCxnSpPr>
          <p:nvPr/>
        </p:nvCxnSpPr>
        <p:spPr>
          <a:xfrm flipH="1">
            <a:off x="2989793" y="2720104"/>
            <a:ext cx="505567" cy="14401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ruutu 44"/>
          <p:cNvSpPr txBox="1"/>
          <p:nvPr/>
        </p:nvSpPr>
        <p:spPr>
          <a:xfrm>
            <a:off x="4427984" y="1700808"/>
            <a:ext cx="44644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 startAt="4"/>
            </a:pPr>
            <a:r>
              <a:rPr lang="fi-FI" dirty="0" smtClean="0">
                <a:latin typeface="Garamond" panose="02020404030301010803" pitchFamily="18" charset="0"/>
              </a:rPr>
              <a:t>Laidan tyhjennys ja laitapuolustajan nousu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Pelijärjestelmissä 1-2-3-1 ja 1-3-4-1</a:t>
            </a:r>
          </a:p>
          <a:p>
            <a:pPr marL="342900" indent="-342900">
              <a:buAutoNum type="alphaLcParenR" startAt="4"/>
            </a:pPr>
            <a:endParaRPr lang="fi-FI" dirty="0" smtClean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Laitakeskikenttä (7/11) tekee liikkeen kohti pallollista keskustaa (tarjoaa lyhyen syöttövaihtoehdon) → laitapuolustaja (2/3) täyttää syntyvän tilan </a:t>
            </a:r>
          </a:p>
          <a:p>
            <a:endParaRPr lang="fi-FI" dirty="0">
              <a:latin typeface="Garamond" panose="02020404030301010803" pitchFamily="18" charset="0"/>
            </a:endParaRPr>
          </a:p>
        </p:txBody>
      </p:sp>
      <p:cxnSp>
        <p:nvCxnSpPr>
          <p:cNvPr id="30" name="Suora nuoliyhdysviiva 29"/>
          <p:cNvCxnSpPr>
            <a:stCxn id="6" idx="0"/>
          </p:cNvCxnSpPr>
          <p:nvPr/>
        </p:nvCxnSpPr>
        <p:spPr>
          <a:xfrm flipV="1">
            <a:off x="3578451" y="2307998"/>
            <a:ext cx="0" cy="98030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orakulmio 30"/>
          <p:cNvSpPr/>
          <p:nvPr/>
        </p:nvSpPr>
        <p:spPr>
          <a:xfrm>
            <a:off x="765972" y="1529704"/>
            <a:ext cx="3085948" cy="97283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i-FI" dirty="0" smtClean="0">
                <a:latin typeface="Garamond" panose="02020404030301010803" pitchFamily="18" charset="0"/>
              </a:rPr>
              <a:t>Tavoitealue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27" name="Ellipsi 26"/>
          <p:cNvSpPr/>
          <p:nvPr/>
        </p:nvSpPr>
        <p:spPr>
          <a:xfrm>
            <a:off x="2190751" y="1689536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815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(11v11)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Pelijärjestelmillä 1-4-2-3-1 ja 1-4-1-4-1 pelattaessa käytetään samoja murtautumismalleja</a:t>
            </a:r>
          </a:p>
          <a:p>
            <a:r>
              <a:rPr lang="fi-FI" dirty="0" smtClean="0"/>
              <a:t>Oheisissa kuvissa mallit on piirretty pelijärjestelmälle 1-4-2-3-1</a:t>
            </a:r>
          </a:p>
          <a:p>
            <a:r>
              <a:rPr lang="fi-FI" dirty="0" smtClean="0"/>
              <a:t>Pelaajien liikeradat saattavat vaihdella eri pelijärjestelmien välillä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310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(11v11)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51787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Murtautuminen (11v11)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178467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Murtautuminen (11v11)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26116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Murtautuminen (11v11)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157438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Murtautuminen (11v11)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132252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Murtautuminen (11v11)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92728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(5v5)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1-2-2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2 hyökkääjää, 2 puolustajaa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Tuo maalivahdin luonnollisesti peliin mukaan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Pelin avaamisen liikeradat luonnollisia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2 pelaajan yhteistyön opettelu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Keskikenttä puuttuu = 2 linjaa kolmen sijaan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Pelin leveys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1-1-2-1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1 puolustaja, 2 keskikenttää, 1 hyökkääjä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Keskikenttä mukana = normaalit 3 linjaa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Pelin leveys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Pelin avaamisen liikeradat poikkeavat 11v11 –pelaamisesta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Yksinäinen puolustaja, yksinäinen hyökkääjä</a:t>
            </a:r>
          </a:p>
          <a:p>
            <a:endParaRPr lang="fi-F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87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Murtautuminen (11v11)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00" y="1600199"/>
            <a:ext cx="7008000" cy="5256000"/>
          </a:xfrm>
        </p:spPr>
      </p:pic>
    </p:spTree>
    <p:extLst>
      <p:ext uri="{BB962C8B-B14F-4D97-AF65-F5344CB8AC3E}">
        <p14:creationId xmlns:p14="http://schemas.microsoft.com/office/powerpoint/2010/main" val="143467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Viimeistely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Tavoitteena ohittaa maalivahti ja tehdä maali</a:t>
            </a:r>
          </a:p>
          <a:p>
            <a:r>
              <a:rPr lang="fi-FI" dirty="0" smtClean="0"/>
              <a:t>Avainasioita:</a:t>
            </a:r>
          </a:p>
          <a:p>
            <a:pPr lvl="1"/>
            <a:r>
              <a:rPr lang="fi-FI" dirty="0" smtClean="0"/>
              <a:t>Laukaukset</a:t>
            </a:r>
          </a:p>
          <a:p>
            <a:pPr lvl="1"/>
            <a:r>
              <a:rPr lang="fi-FI" dirty="0" smtClean="0"/>
              <a:t>Kakkospallot</a:t>
            </a:r>
          </a:p>
          <a:p>
            <a:pPr lvl="1"/>
            <a:r>
              <a:rPr lang="fi-FI" dirty="0" smtClean="0"/>
              <a:t>Yhteistyö</a:t>
            </a:r>
          </a:p>
          <a:p>
            <a:pPr lvl="1"/>
            <a:r>
              <a:rPr lang="fi-FI" dirty="0" smtClean="0"/>
              <a:t>Porrastus</a:t>
            </a:r>
          </a:p>
          <a:p>
            <a:pPr lvl="1"/>
            <a:r>
              <a:rPr lang="fi-FI" dirty="0" smtClean="0"/>
              <a:t>Päättäväisyys</a:t>
            </a:r>
          </a:p>
          <a:p>
            <a:pPr lvl="1"/>
            <a:r>
              <a:rPr lang="fi-FI" dirty="0" smtClean="0"/>
              <a:t>Liikkeiden ajoitus</a:t>
            </a:r>
          </a:p>
          <a:p>
            <a:pPr lvl="1"/>
            <a:r>
              <a:rPr lang="fi-FI" dirty="0" smtClean="0"/>
              <a:t>Aikeiden salaus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20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Viimeistely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Viimeistelyyn vaikuttavia tekijöitä:</a:t>
            </a:r>
          </a:p>
          <a:p>
            <a:endParaRPr lang="fi-FI" dirty="0"/>
          </a:p>
        </p:txBody>
      </p:sp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1389992266"/>
              </p:ext>
            </p:extLst>
          </p:nvPr>
        </p:nvGraphicFramePr>
        <p:xfrm>
          <a:off x="1547664" y="19888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789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39472"/>
            <a:ext cx="7992888" cy="4866637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Viimeistely</a:t>
            </a:r>
            <a:endParaRPr lang="fi-FI" dirty="0"/>
          </a:p>
        </p:txBody>
      </p:sp>
      <p:sp>
        <p:nvSpPr>
          <p:cNvPr id="7" name="Suorakulmio 6"/>
          <p:cNvSpPr/>
          <p:nvPr/>
        </p:nvSpPr>
        <p:spPr>
          <a:xfrm>
            <a:off x="2123728" y="2060848"/>
            <a:ext cx="5184576" cy="1941207"/>
          </a:xfrm>
          <a:prstGeom prst="rect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90 % maaleista rankkarialueelta</a:t>
            </a:r>
            <a:endParaRPr lang="fi-FI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3635896" y="2708920"/>
            <a:ext cx="2448272" cy="64680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42 % maaleista</a:t>
            </a:r>
            <a:endParaRPr lang="fi-FI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5940152" y="4221088"/>
            <a:ext cx="2736304" cy="923330"/>
          </a:xfrm>
          <a:prstGeom prst="rect">
            <a:avLst/>
          </a:prstGeom>
          <a:gradFill flip="none" rotWithShape="1">
            <a:gsLst>
              <a:gs pos="0">
                <a:schemeClr val="lt1">
                  <a:shade val="30000"/>
                  <a:satMod val="11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39 % nilkalla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32 % sisäterällä/sisäsyrjällä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29 % päällä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2123728" y="4330019"/>
            <a:ext cx="3456384" cy="3693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64 % maaleista yhdellä kosketuksella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539552" y="645333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Lähde: Analysis of </a:t>
            </a:r>
            <a:r>
              <a:rPr lang="fi-FI" dirty="0" err="1" smtClean="0">
                <a:latin typeface="Garamond" panose="02020404030301010803" pitchFamily="18" charset="0"/>
              </a:rPr>
              <a:t>Goal</a:t>
            </a:r>
            <a:r>
              <a:rPr lang="fi-FI" dirty="0" smtClean="0">
                <a:latin typeface="Garamond" panose="02020404030301010803" pitchFamily="18" charset="0"/>
              </a:rPr>
              <a:t> </a:t>
            </a:r>
            <a:r>
              <a:rPr lang="fi-FI" dirty="0" err="1" smtClean="0">
                <a:latin typeface="Garamond" panose="02020404030301010803" pitchFamily="18" charset="0"/>
              </a:rPr>
              <a:t>Scoring</a:t>
            </a:r>
            <a:r>
              <a:rPr lang="fi-FI" dirty="0" smtClean="0">
                <a:latin typeface="Garamond" panose="02020404030301010803" pitchFamily="18" charset="0"/>
              </a:rPr>
              <a:t> </a:t>
            </a:r>
            <a:r>
              <a:rPr lang="fi-FI" dirty="0" err="1" smtClean="0">
                <a:latin typeface="Garamond" panose="02020404030301010803" pitchFamily="18" charset="0"/>
              </a:rPr>
              <a:t>Patterns</a:t>
            </a:r>
            <a:r>
              <a:rPr lang="fi-FI" dirty="0" smtClean="0">
                <a:latin typeface="Garamond" panose="02020404030301010803" pitchFamily="18" charset="0"/>
              </a:rPr>
              <a:t> in the 2012 </a:t>
            </a:r>
            <a:r>
              <a:rPr lang="fi-FI" dirty="0" err="1" smtClean="0">
                <a:latin typeface="Garamond" panose="02020404030301010803" pitchFamily="18" charset="0"/>
              </a:rPr>
              <a:t>European</a:t>
            </a:r>
            <a:r>
              <a:rPr lang="fi-FI" dirty="0" smtClean="0">
                <a:latin typeface="Garamond" panose="02020404030301010803" pitchFamily="18" charset="0"/>
              </a:rPr>
              <a:t> Football Championship</a:t>
            </a:r>
            <a:endParaRPr lang="fi-F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6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Positiivinen tilanteenvaihto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Positiivisella tilanteenvaihdolla tarkoitetaan jalkapallossa sitä hetkeä, kun joukkue saavuttaa pallonhallinnan </a:t>
            </a:r>
          </a:p>
          <a:p>
            <a:r>
              <a:rPr lang="fi-FI" dirty="0" smtClean="0"/>
              <a:t>SAPAlla kaksi mallia pelata positiiviset tilanteenvaihdot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Nopeasti eteenpäin</a:t>
            </a:r>
          </a:p>
          <a:p>
            <a:pPr marL="1371600" lvl="2" indent="-514350"/>
            <a:r>
              <a:rPr lang="fi-FI" dirty="0" smtClean="0"/>
              <a:t>Vastustajan puolustus epätasapainossa</a:t>
            </a:r>
          </a:p>
          <a:p>
            <a:pPr marL="1371600" lvl="2" indent="-514350"/>
            <a:r>
              <a:rPr lang="fi-FI" dirty="0" smtClean="0"/>
              <a:t>Ennalta sovitut liikkeet</a:t>
            </a:r>
          </a:p>
          <a:p>
            <a:pPr marL="1371600" lvl="2" indent="-514350"/>
            <a:r>
              <a:rPr lang="fi-FI" dirty="0" smtClean="0"/>
              <a:t>Nopeat, keskipitkät/pitkät syötöt eteenpäin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Kontrollin kautta</a:t>
            </a:r>
          </a:p>
          <a:p>
            <a:pPr marL="1371600" lvl="2" indent="-514350"/>
            <a:r>
              <a:rPr lang="fi-FI" dirty="0" smtClean="0"/>
              <a:t>Vastustaja tasapainossa</a:t>
            </a:r>
          </a:p>
          <a:p>
            <a:pPr marL="1371600" lvl="2" indent="-514350"/>
            <a:r>
              <a:rPr lang="fi-FI" dirty="0" smtClean="0"/>
              <a:t>Sovittuja liikkeitä ei tehdä (väsymys, kurittomuus pelitavan suhteen)</a:t>
            </a:r>
          </a:p>
          <a:p>
            <a:pPr marL="1371600" lvl="2" indent="-514350"/>
            <a:r>
              <a:rPr lang="fi-FI" dirty="0" smtClean="0"/>
              <a:t>Lyhyt, kontrolloiva syöttö sivulle/taaksepäin → pallonhallinnan kautta eteneminen</a:t>
            </a:r>
          </a:p>
          <a:p>
            <a:r>
              <a:rPr lang="fi-FI" dirty="0" smtClean="0"/>
              <a:t>Avainasioita:</a:t>
            </a:r>
          </a:p>
          <a:p>
            <a:pPr lvl="1"/>
            <a:r>
              <a:rPr lang="fi-FI" dirty="0" smtClean="0"/>
              <a:t>Kollektiivisuus </a:t>
            </a:r>
          </a:p>
          <a:p>
            <a:pPr lvl="1"/>
            <a:r>
              <a:rPr lang="fi-FI" dirty="0" smtClean="0"/>
              <a:t>Rytmi</a:t>
            </a:r>
          </a:p>
          <a:p>
            <a:pPr lvl="1"/>
            <a:r>
              <a:rPr lang="fi-FI" dirty="0" smtClean="0"/>
              <a:t>Tilanteen tunnistaminen</a:t>
            </a:r>
          </a:p>
          <a:p>
            <a:pPr lvl="1"/>
            <a:r>
              <a:rPr lang="fi-FI" dirty="0" smtClean="0"/>
              <a:t>Tasapaino</a:t>
            </a:r>
          </a:p>
          <a:p>
            <a:pPr lvl="1"/>
            <a:r>
              <a:rPr lang="fi-FI" dirty="0" smtClean="0"/>
              <a:t>Paikallinen ylivoima pallon lähelle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529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Positiivinen tilanteenvaihto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4785609" cy="4824536"/>
          </a:xfrm>
        </p:spPr>
      </p:pic>
      <p:sp>
        <p:nvSpPr>
          <p:cNvPr id="17" name="Ellipsi 16"/>
          <p:cNvSpPr/>
          <p:nvPr/>
        </p:nvSpPr>
        <p:spPr>
          <a:xfrm>
            <a:off x="2195736" y="3135413"/>
            <a:ext cx="1800200" cy="1399661"/>
          </a:xfrm>
          <a:prstGeom prst="ellipse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Riistoalue</a:t>
            </a:r>
            <a:endParaRPr lang="fi-FI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004" y="4176131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2951820" y="336802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3022031" y="284738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2761032" y="5877272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Ellipsi 8"/>
          <p:cNvSpPr/>
          <p:nvPr/>
        </p:nvSpPr>
        <p:spPr>
          <a:xfrm>
            <a:off x="1553131" y="349388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4348373" y="351203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3417409" y="400093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2608883" y="416070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1331640" y="439105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4494665" y="430471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3489988" y="467909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Ellipsi 15"/>
          <p:cNvSpPr/>
          <p:nvPr/>
        </p:nvSpPr>
        <p:spPr>
          <a:xfrm>
            <a:off x="2350039" y="47249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cxnSp>
        <p:nvCxnSpPr>
          <p:cNvPr id="19" name="Suora nuoliyhdysviiva 18"/>
          <p:cNvCxnSpPr>
            <a:stCxn id="7" idx="2"/>
          </p:cNvCxnSpPr>
          <p:nvPr/>
        </p:nvCxnSpPr>
        <p:spPr>
          <a:xfrm flipH="1" flipV="1">
            <a:off x="2195736" y="2564904"/>
            <a:ext cx="826295" cy="42649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>
            <a:stCxn id="6" idx="6"/>
          </p:cNvCxnSpPr>
          <p:nvPr/>
        </p:nvCxnSpPr>
        <p:spPr>
          <a:xfrm flipV="1">
            <a:off x="3239852" y="2778151"/>
            <a:ext cx="465589" cy="73388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nuoliyhdysviiva 22"/>
          <p:cNvCxnSpPr>
            <a:stCxn id="9" idx="0"/>
          </p:cNvCxnSpPr>
          <p:nvPr/>
        </p:nvCxnSpPr>
        <p:spPr>
          <a:xfrm flipV="1">
            <a:off x="1697147" y="2991397"/>
            <a:ext cx="476248" cy="50248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>
            <a:stCxn id="10" idx="3"/>
            <a:endCxn id="11" idx="6"/>
          </p:cNvCxnSpPr>
          <p:nvPr/>
        </p:nvCxnSpPr>
        <p:spPr>
          <a:xfrm flipH="1">
            <a:off x="3705441" y="3757890"/>
            <a:ext cx="685113" cy="38706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>
            <a:stCxn id="10" idx="4"/>
            <a:endCxn id="14" idx="0"/>
          </p:cNvCxnSpPr>
          <p:nvPr/>
        </p:nvCxnSpPr>
        <p:spPr>
          <a:xfrm>
            <a:off x="4492389" y="3800071"/>
            <a:ext cx="146292" cy="50464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>
            <a:stCxn id="11" idx="5"/>
            <a:endCxn id="14" idx="2"/>
          </p:cNvCxnSpPr>
          <p:nvPr/>
        </p:nvCxnSpPr>
        <p:spPr>
          <a:xfrm>
            <a:off x="3663260" y="4246785"/>
            <a:ext cx="831405" cy="20195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yhdysviiva 34"/>
          <p:cNvCxnSpPr>
            <a:stCxn id="15" idx="6"/>
            <a:endCxn id="14" idx="3"/>
          </p:cNvCxnSpPr>
          <p:nvPr/>
        </p:nvCxnSpPr>
        <p:spPr>
          <a:xfrm flipV="1">
            <a:off x="3778020" y="4550570"/>
            <a:ext cx="758826" cy="272536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yhdysviiva 37"/>
          <p:cNvCxnSpPr>
            <a:endCxn id="11" idx="4"/>
          </p:cNvCxnSpPr>
          <p:nvPr/>
        </p:nvCxnSpPr>
        <p:spPr>
          <a:xfrm flipH="1" flipV="1">
            <a:off x="3561425" y="4288966"/>
            <a:ext cx="72579" cy="390124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/>
          <p:cNvCxnSpPr>
            <a:stCxn id="15" idx="1"/>
            <a:endCxn id="12" idx="5"/>
          </p:cNvCxnSpPr>
          <p:nvPr/>
        </p:nvCxnSpPr>
        <p:spPr>
          <a:xfrm flipH="1" flipV="1">
            <a:off x="2854734" y="4406554"/>
            <a:ext cx="677435" cy="314717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yhdysviiva 43"/>
          <p:cNvCxnSpPr>
            <a:stCxn id="12" idx="6"/>
            <a:endCxn id="11" idx="2"/>
          </p:cNvCxnSpPr>
          <p:nvPr/>
        </p:nvCxnSpPr>
        <p:spPr>
          <a:xfrm flipV="1">
            <a:off x="2896915" y="4144950"/>
            <a:ext cx="520494" cy="159769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nuoliyhdysviiva 46"/>
          <p:cNvCxnSpPr>
            <a:stCxn id="13" idx="7"/>
          </p:cNvCxnSpPr>
          <p:nvPr/>
        </p:nvCxnSpPr>
        <p:spPr>
          <a:xfrm flipV="1">
            <a:off x="1577491" y="3512039"/>
            <a:ext cx="477049" cy="9212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iruutu 49"/>
          <p:cNvSpPr txBox="1"/>
          <p:nvPr/>
        </p:nvSpPr>
        <p:spPr>
          <a:xfrm>
            <a:off x="5652120" y="1700808"/>
            <a:ext cx="30963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ESIMERKKI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Tarjotaan pallolliselle pelaajalle molemmat vaihtoehdot: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pPr marL="342900" indent="-342900">
              <a:buAutoNum type="alphaLcParenR"/>
            </a:pPr>
            <a:r>
              <a:rPr lang="fi-FI" dirty="0" smtClean="0">
                <a:latin typeface="Garamond" panose="02020404030301010803" pitchFamily="18" charset="0"/>
              </a:rPr>
              <a:t>Lähimmät pelaajat tarjoavat syöttösuunnat muodostaen kolmiot pallon lähelle</a:t>
            </a:r>
          </a:p>
          <a:p>
            <a:pPr marL="342900" indent="-342900">
              <a:buAutoNum type="alphaLcParenR"/>
            </a:pPr>
            <a:r>
              <a:rPr lang="fi-FI" dirty="0" smtClean="0">
                <a:latin typeface="Garamond" panose="02020404030301010803" pitchFamily="18" charset="0"/>
              </a:rPr>
              <a:t>Ylimmät pelaajat sekä painottoman puolen laitapelaajat lähtevät liikkumaan nopean hyökkäyksen mallin mukaisesti</a:t>
            </a:r>
          </a:p>
        </p:txBody>
      </p:sp>
      <p:sp>
        <p:nvSpPr>
          <p:cNvPr id="51" name="Ellipsi 50"/>
          <p:cNvSpPr/>
          <p:nvPr/>
        </p:nvSpPr>
        <p:spPr>
          <a:xfrm>
            <a:off x="2314422" y="2857063"/>
            <a:ext cx="288032" cy="288032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b</a:t>
            </a:r>
            <a:endParaRPr lang="fi-FI" dirty="0"/>
          </a:p>
        </p:txBody>
      </p:sp>
      <p:sp>
        <p:nvSpPr>
          <p:cNvPr id="52" name="Ellipsi 51"/>
          <p:cNvSpPr/>
          <p:nvPr/>
        </p:nvSpPr>
        <p:spPr>
          <a:xfrm>
            <a:off x="4104477" y="4016687"/>
            <a:ext cx="288032" cy="288032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821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Puolustuspelaaminen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Puolustuspelaamisen tavoitteena on estää vastustajaa tekemästä maalia</a:t>
            </a:r>
          </a:p>
          <a:p>
            <a:r>
              <a:rPr lang="fi-FI" dirty="0" smtClean="0"/>
              <a:t>Puolustuspelaamisen vaiheita ovat:</a:t>
            </a:r>
          </a:p>
          <a:p>
            <a:pPr lvl="1"/>
            <a:r>
              <a:rPr lang="fi-FI" smtClean="0"/>
              <a:t>Negatiivinen tilanteenvaihto</a:t>
            </a:r>
            <a:endParaRPr lang="fi-FI" dirty="0" smtClean="0"/>
          </a:p>
          <a:p>
            <a:pPr lvl="1"/>
            <a:r>
              <a:rPr lang="fi-FI" dirty="0" smtClean="0"/>
              <a:t>Prässi ja tuki</a:t>
            </a:r>
          </a:p>
          <a:p>
            <a:pPr lvl="1"/>
            <a:r>
              <a:rPr lang="fi-FI" dirty="0" smtClean="0"/>
              <a:t>Hidastaminen ja vetäytyminen</a:t>
            </a:r>
          </a:p>
          <a:p>
            <a:pPr lvl="1"/>
            <a:r>
              <a:rPr lang="fi-FI" dirty="0" smtClean="0"/>
              <a:t>Varmistaminen</a:t>
            </a:r>
          </a:p>
          <a:p>
            <a:r>
              <a:rPr lang="fi-FI" dirty="0" smtClean="0"/>
              <a:t>Tunnusmerkkejä </a:t>
            </a:r>
            <a:r>
              <a:rPr lang="fi-FI" dirty="0" err="1" smtClean="0"/>
              <a:t>sapalaiselle</a:t>
            </a:r>
            <a:r>
              <a:rPr lang="fi-FI" dirty="0" smtClean="0"/>
              <a:t> puolustuspelaamiselle:</a:t>
            </a:r>
          </a:p>
          <a:p>
            <a:pPr lvl="1"/>
            <a:r>
              <a:rPr lang="fi-FI" dirty="0" smtClean="0"/>
              <a:t>Aluepuolustus</a:t>
            </a:r>
          </a:p>
          <a:p>
            <a:pPr lvl="1"/>
            <a:r>
              <a:rPr lang="fi-FI" dirty="0" smtClean="0"/>
              <a:t>Aktiivisuus</a:t>
            </a:r>
          </a:p>
          <a:p>
            <a:pPr lvl="1"/>
            <a:r>
              <a:rPr lang="fi-FI" dirty="0" smtClean="0"/>
              <a:t>Aggressiivisuus</a:t>
            </a:r>
          </a:p>
          <a:p>
            <a:pPr lvl="1"/>
            <a:r>
              <a:rPr lang="fi-FI" dirty="0" smtClean="0"/>
              <a:t>Kollektiivisuus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859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Negatiivinen tilanteenvaihto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Negatiivisella tilanteenvaihdolla tarkoitetaan jalkapallossa sitä hetkeä, kun joukkue menettää pallonhallinnan</a:t>
            </a:r>
          </a:p>
          <a:p>
            <a:r>
              <a:rPr lang="fi-FI" dirty="0" smtClean="0"/>
              <a:t>SAPAn tapa pelata negatiiviset tilanteenvaihdot:</a:t>
            </a:r>
          </a:p>
          <a:p>
            <a:pPr lvl="1"/>
            <a:r>
              <a:rPr lang="fi-FI" dirty="0" smtClean="0"/>
              <a:t>Välitön prässi: pallonmenetyksen jälkeen pyritään pallonriistoon välittömästi </a:t>
            </a:r>
          </a:p>
          <a:p>
            <a:pPr lvl="1"/>
            <a:r>
              <a:rPr lang="fi-FI" dirty="0" smtClean="0"/>
              <a:t>4 sekunnin sääntö: pallonmenetyksen jälkeisten 4 sekunnin ajan koko joukkue liikkuu kohti pallollista pelaajaa</a:t>
            </a:r>
          </a:p>
          <a:p>
            <a:pPr lvl="1"/>
            <a:r>
              <a:rPr lang="fi-FI" dirty="0" smtClean="0"/>
              <a:t>Tasapaino: Jos pallonriistoa ei saada välittömällä prässillä, ryhmitytään puolustusmuotoon</a:t>
            </a:r>
          </a:p>
          <a:p>
            <a:r>
              <a:rPr lang="fi-FI" dirty="0" smtClean="0"/>
              <a:t>Avainasioita:</a:t>
            </a:r>
          </a:p>
          <a:p>
            <a:pPr lvl="1"/>
            <a:r>
              <a:rPr lang="fi-FI" dirty="0" smtClean="0"/>
              <a:t>Kollektiivisuus</a:t>
            </a:r>
          </a:p>
          <a:p>
            <a:pPr lvl="1"/>
            <a:r>
              <a:rPr lang="fi-FI" dirty="0" smtClean="0"/>
              <a:t>Tasapaino</a:t>
            </a:r>
          </a:p>
          <a:p>
            <a:pPr lvl="1"/>
            <a:r>
              <a:rPr lang="fi-FI" dirty="0" smtClean="0"/>
              <a:t>4 sekunnin sääntö</a:t>
            </a:r>
          </a:p>
          <a:p>
            <a:pPr lvl="1"/>
            <a:r>
              <a:rPr lang="fi-FI" dirty="0" smtClean="0"/>
              <a:t>Ylivoimatilanteen luominen pallon lähelle</a:t>
            </a:r>
          </a:p>
          <a:p>
            <a:pPr lvl="1"/>
            <a:r>
              <a:rPr lang="fi-FI" dirty="0" smtClean="0"/>
              <a:t>Välitön prässi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658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Negatiivinen tilanteenvaihto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4785609" cy="4824536"/>
          </a:xfr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779" y="3445772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2460197" y="371290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3022031" y="284738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2761032" y="5877272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Ellipsi 8"/>
          <p:cNvSpPr/>
          <p:nvPr/>
        </p:nvSpPr>
        <p:spPr>
          <a:xfrm>
            <a:off x="1197705" y="334381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4348373" y="351203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3429025" y="388845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2608883" y="416070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994273" y="462871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4494665" y="430471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3489988" y="467909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Ellipsi 15"/>
          <p:cNvSpPr/>
          <p:nvPr/>
        </p:nvSpPr>
        <p:spPr>
          <a:xfrm>
            <a:off x="2350039" y="47249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cxnSp>
        <p:nvCxnSpPr>
          <p:cNvPr id="19" name="Suora nuoliyhdysviiva 18"/>
          <p:cNvCxnSpPr>
            <a:stCxn id="7" idx="2"/>
          </p:cNvCxnSpPr>
          <p:nvPr/>
        </p:nvCxnSpPr>
        <p:spPr>
          <a:xfrm flipH="1">
            <a:off x="2706048" y="2991397"/>
            <a:ext cx="315983" cy="14401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>
            <a:stCxn id="6" idx="7"/>
          </p:cNvCxnSpPr>
          <p:nvPr/>
        </p:nvCxnSpPr>
        <p:spPr>
          <a:xfrm flipH="1" flipV="1">
            <a:off x="2604213" y="3574360"/>
            <a:ext cx="101835" cy="18072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nuoliyhdysviiva 22"/>
          <p:cNvCxnSpPr>
            <a:stCxn id="9" idx="6"/>
          </p:cNvCxnSpPr>
          <p:nvPr/>
        </p:nvCxnSpPr>
        <p:spPr>
          <a:xfrm>
            <a:off x="1485737" y="3487826"/>
            <a:ext cx="332232" cy="2224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nuoliyhdysviiva 46"/>
          <p:cNvCxnSpPr>
            <a:stCxn id="13" idx="7"/>
          </p:cNvCxnSpPr>
          <p:nvPr/>
        </p:nvCxnSpPr>
        <p:spPr>
          <a:xfrm flipV="1">
            <a:off x="1240124" y="4294311"/>
            <a:ext cx="477049" cy="37658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iruutu 49"/>
          <p:cNvSpPr txBox="1"/>
          <p:nvPr/>
        </p:nvSpPr>
        <p:spPr>
          <a:xfrm>
            <a:off x="5652120" y="1700808"/>
            <a:ext cx="30963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ESIMERKKI</a:t>
            </a:r>
          </a:p>
          <a:p>
            <a:endParaRPr lang="fi-FI" dirty="0" smtClean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Pallonmenetyksen jälkeinen </a:t>
            </a:r>
            <a:r>
              <a:rPr lang="fi-FI" b="1" dirty="0" smtClean="0">
                <a:latin typeface="Garamond" panose="02020404030301010803" pitchFamily="18" charset="0"/>
              </a:rPr>
              <a:t>välitön prässi: 4 sekunnin sääntöä </a:t>
            </a:r>
            <a:r>
              <a:rPr lang="fi-FI" dirty="0" smtClean="0">
                <a:latin typeface="Garamond" panose="02020404030301010803" pitchFamily="18" charset="0"/>
              </a:rPr>
              <a:t>noudattaen koko joukkue liikkuu kohti pallollista pelaajaa muodostaen </a:t>
            </a:r>
            <a:r>
              <a:rPr lang="fi-FI" b="1" dirty="0" smtClean="0">
                <a:latin typeface="Garamond" panose="02020404030301010803" pitchFamily="18" charset="0"/>
              </a:rPr>
              <a:t>paikallisen ylivoimatilanteen </a:t>
            </a:r>
            <a:r>
              <a:rPr lang="fi-FI" dirty="0" smtClean="0">
                <a:latin typeface="Garamond" panose="02020404030301010803" pitchFamily="18" charset="0"/>
              </a:rPr>
              <a:t> pallon lähelle tavoitteena </a:t>
            </a:r>
            <a:r>
              <a:rPr lang="fi-FI" b="1" dirty="0" smtClean="0">
                <a:latin typeface="Garamond" panose="02020404030301010803" pitchFamily="18" charset="0"/>
              </a:rPr>
              <a:t>pallonriiston saavuttaminen </a:t>
            </a:r>
            <a:r>
              <a:rPr lang="fi-FI" dirty="0" smtClean="0">
                <a:latin typeface="Garamond" panose="02020404030301010803" pitchFamily="18" charset="0"/>
              </a:rPr>
              <a:t>ja positiivinen tilanteenvaihto. 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Jos välittömän prässin aikana ei saada palloa riistetyksi, vetäytyy joukkue sovittuun </a:t>
            </a:r>
            <a:r>
              <a:rPr lang="fi-FI" b="1" dirty="0" smtClean="0">
                <a:latin typeface="Garamond" panose="02020404030301010803" pitchFamily="18" charset="0"/>
              </a:rPr>
              <a:t>puolustusmuotoon </a:t>
            </a:r>
            <a:r>
              <a:rPr lang="fi-FI" dirty="0" smtClean="0">
                <a:latin typeface="Garamond" panose="02020404030301010803" pitchFamily="18" charset="0"/>
              </a:rPr>
              <a:t>säilyttäen </a:t>
            </a:r>
            <a:r>
              <a:rPr lang="fi-FI" b="1" dirty="0" smtClean="0">
                <a:latin typeface="Garamond" panose="02020404030301010803" pitchFamily="18" charset="0"/>
              </a:rPr>
              <a:t>tasapainon.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31" name="Ellipsi 30"/>
          <p:cNvSpPr/>
          <p:nvPr/>
        </p:nvSpPr>
        <p:spPr>
          <a:xfrm>
            <a:off x="2172165" y="3214924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3285009" y="3108622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2160687" y="421029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/>
          <p:cNvSpPr/>
          <p:nvPr/>
        </p:nvSpPr>
        <p:spPr>
          <a:xfrm>
            <a:off x="3101090" y="4160703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Ellipsi 36"/>
          <p:cNvSpPr/>
          <p:nvPr/>
        </p:nvSpPr>
        <p:spPr>
          <a:xfrm>
            <a:off x="4078962" y="3277869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Ellipsi 38"/>
          <p:cNvSpPr/>
          <p:nvPr/>
        </p:nvSpPr>
        <p:spPr>
          <a:xfrm>
            <a:off x="4390554" y="2703365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3331094" y="242088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Ellipsi 41"/>
          <p:cNvSpPr/>
          <p:nvPr/>
        </p:nvSpPr>
        <p:spPr>
          <a:xfrm>
            <a:off x="2260695" y="2439770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Ellipsi 42"/>
          <p:cNvSpPr/>
          <p:nvPr/>
        </p:nvSpPr>
        <p:spPr>
          <a:xfrm>
            <a:off x="1334632" y="2703365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Ellipsi 44"/>
          <p:cNvSpPr/>
          <p:nvPr/>
        </p:nvSpPr>
        <p:spPr>
          <a:xfrm>
            <a:off x="899592" y="346985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Ellipsi 45"/>
          <p:cNvSpPr/>
          <p:nvPr/>
        </p:nvSpPr>
        <p:spPr>
          <a:xfrm>
            <a:off x="2813680" y="1700808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8" name="Suora nuoliyhdysviiva 47"/>
          <p:cNvCxnSpPr>
            <a:stCxn id="11" idx="1"/>
          </p:cNvCxnSpPr>
          <p:nvPr/>
        </p:nvCxnSpPr>
        <p:spPr>
          <a:xfrm flipH="1" flipV="1">
            <a:off x="3049064" y="3510066"/>
            <a:ext cx="422142" cy="42057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/>
          <p:cNvCxnSpPr>
            <a:stCxn id="12" idx="0"/>
          </p:cNvCxnSpPr>
          <p:nvPr/>
        </p:nvCxnSpPr>
        <p:spPr>
          <a:xfrm flipH="1" flipV="1">
            <a:off x="2426216" y="4032475"/>
            <a:ext cx="326683" cy="12822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nuoliyhdysviiva 53"/>
          <p:cNvCxnSpPr>
            <a:stCxn id="10" idx="3"/>
          </p:cNvCxnSpPr>
          <p:nvPr/>
        </p:nvCxnSpPr>
        <p:spPr>
          <a:xfrm flipH="1">
            <a:off x="3984453" y="3757890"/>
            <a:ext cx="406101" cy="13056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>
            <a:stCxn id="14" idx="2"/>
          </p:cNvCxnSpPr>
          <p:nvPr/>
        </p:nvCxnSpPr>
        <p:spPr>
          <a:xfrm flipH="1" flipV="1">
            <a:off x="4078962" y="4294311"/>
            <a:ext cx="415703" cy="15442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uora nuoliyhdysviiva 61"/>
          <p:cNvCxnSpPr>
            <a:stCxn id="15" idx="1"/>
          </p:cNvCxnSpPr>
          <p:nvPr/>
        </p:nvCxnSpPr>
        <p:spPr>
          <a:xfrm flipH="1" flipV="1">
            <a:off x="3331094" y="4498330"/>
            <a:ext cx="201075" cy="22294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>
            <a:stCxn id="16" idx="0"/>
          </p:cNvCxnSpPr>
          <p:nvPr/>
        </p:nvCxnSpPr>
        <p:spPr>
          <a:xfrm flipV="1">
            <a:off x="2494055" y="4482604"/>
            <a:ext cx="54672" cy="24231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2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Puolustuspelimallit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Miesvartiointi</a:t>
            </a:r>
          </a:p>
          <a:p>
            <a:pPr marL="914400" lvl="1" indent="-514350"/>
            <a:r>
              <a:rPr lang="fi-FI" dirty="0" smtClean="0"/>
              <a:t>Jokainen pelaaja vartioi puolustettaessa omaa pelaajaa, pelataan siis jatkuvasti 1v1-tilanteita</a:t>
            </a:r>
          </a:p>
          <a:p>
            <a:pPr marL="914400" lvl="1" indent="-514350"/>
            <a:r>
              <a:rPr lang="fi-FI" dirty="0" smtClean="0"/>
              <a:t>Pelaajat sijoittuvat ja liikkuvat suhteessa omaan vartioitavaan pelaajaan</a:t>
            </a:r>
          </a:p>
          <a:p>
            <a:pPr marL="914400" lvl="1" indent="-514350"/>
            <a:r>
              <a:rPr lang="fi-FI" dirty="0" smtClean="0"/>
              <a:t>Käytetään SAPAssa 5v5-kentän pelaamisessa 1v1-puolustamisen opettamisen keinona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Aluepuolustus</a:t>
            </a:r>
          </a:p>
          <a:p>
            <a:pPr marL="914400" lvl="1" indent="-514350"/>
            <a:r>
              <a:rPr lang="fi-FI" dirty="0"/>
              <a:t>Pelaajat sijoittuvat ja liikkuvat suhteessa palloon ja kanssapelaajiin</a:t>
            </a:r>
          </a:p>
          <a:p>
            <a:pPr marL="914400" lvl="1" indent="-514350"/>
            <a:r>
              <a:rPr lang="fi-FI" dirty="0"/>
              <a:t>Tärkeintä on puolustustasapainon säilyttäminen</a:t>
            </a:r>
          </a:p>
          <a:p>
            <a:pPr marL="914400" lvl="1" indent="-514350"/>
            <a:r>
              <a:rPr lang="fi-FI" dirty="0"/>
              <a:t>Vaatii hyvää organisointia</a:t>
            </a:r>
          </a:p>
          <a:p>
            <a:pPr marL="914400" lvl="1" indent="-514350"/>
            <a:r>
              <a:rPr lang="fi-FI" dirty="0"/>
              <a:t>Miestä ei seurata vaan kontrolloidaan alueella olevia </a:t>
            </a:r>
            <a:r>
              <a:rPr lang="fi-FI" dirty="0" smtClean="0"/>
              <a:t>pelaajia</a:t>
            </a:r>
          </a:p>
          <a:p>
            <a:pPr marL="914400" lvl="1" indent="-514350"/>
            <a:r>
              <a:rPr lang="fi-FI" dirty="0" smtClean="0"/>
              <a:t>SAPAssa ensisijaisesti käytettävä malli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Yhdistetty aluepuolustus ja miesvartiointi</a:t>
            </a:r>
          </a:p>
          <a:p>
            <a:pPr marL="914400" lvl="1" indent="-514350"/>
            <a:r>
              <a:rPr lang="fi-FI" dirty="0" smtClean="0"/>
              <a:t>Edellisten yhdistelmässä voidaan esimerkiksi puolustaa lähtökohtaisesti aluepuolustusta, mutta tietyillä alueilla miesvartiointia</a:t>
            </a:r>
          </a:p>
          <a:p>
            <a:pPr marL="914400" lvl="1" indent="-514350"/>
            <a:r>
              <a:rPr lang="fi-FI" dirty="0" smtClean="0"/>
              <a:t>Käytetään usein esimerkiksi erikoistilanteiden puolustamisessa</a:t>
            </a:r>
            <a:endParaRPr lang="fi-FI" dirty="0"/>
          </a:p>
          <a:p>
            <a:pPr marL="914400" lvl="1" indent="-51435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391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(7v7)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sp>
        <p:nvSpPr>
          <p:cNvPr id="5" name="Ellipsi 4"/>
          <p:cNvSpPr/>
          <p:nvPr/>
        </p:nvSpPr>
        <p:spPr>
          <a:xfrm>
            <a:off x="2037407" y="302361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1174906" y="372778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1673251" y="433162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2574497" y="433162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18144"/>
            <a:ext cx="2362200" cy="3876675"/>
          </a:xfrm>
          <a:prstGeom prst="rect">
            <a:avLst/>
          </a:prstGeom>
        </p:spPr>
      </p:pic>
      <p:sp>
        <p:nvSpPr>
          <p:cNvPr id="11" name="Ellipsi 10"/>
          <p:cNvSpPr/>
          <p:nvPr/>
        </p:nvSpPr>
        <p:spPr>
          <a:xfrm>
            <a:off x="7334347" y="418761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5548314" y="425503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6375960" y="439904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6113140" y="36745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6356027" y="494748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1-2-3-1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1-3-2-1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8" name="Ellipsi 17"/>
          <p:cNvSpPr/>
          <p:nvPr/>
        </p:nvSpPr>
        <p:spPr>
          <a:xfrm>
            <a:off x="2075818" y="380499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9" name="Ellipsi 18"/>
          <p:cNvSpPr/>
          <p:nvPr/>
        </p:nvSpPr>
        <p:spPr>
          <a:xfrm>
            <a:off x="3068936" y="380499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0" name="Ellipsi 19"/>
          <p:cNvSpPr/>
          <p:nvPr/>
        </p:nvSpPr>
        <p:spPr>
          <a:xfrm>
            <a:off x="6716337" y="380499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1" name="Ellipsi 20"/>
          <p:cNvSpPr/>
          <p:nvPr/>
        </p:nvSpPr>
        <p:spPr>
          <a:xfrm>
            <a:off x="6433194" y="302361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203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Prässi (1. puolustaja)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puolustaja eli prässääjä:</a:t>
            </a:r>
          </a:p>
          <a:p>
            <a:pPr lvl="1"/>
            <a:r>
              <a:rPr lang="fi-FI" dirty="0"/>
              <a:t>Lähimpänä palloa oleva pelaaja</a:t>
            </a:r>
          </a:p>
          <a:p>
            <a:pPr lvl="1"/>
            <a:r>
              <a:rPr lang="fi-FI" dirty="0"/>
              <a:t>Päättää mitä pallollinen voi tehdä</a:t>
            </a:r>
          </a:p>
          <a:p>
            <a:pPr lvl="1"/>
            <a:r>
              <a:rPr lang="fi-FI" dirty="0"/>
              <a:t>Estä selkäsi taakse pelaaminen</a:t>
            </a:r>
          </a:p>
          <a:p>
            <a:pPr lvl="1"/>
            <a:r>
              <a:rPr lang="fi-FI" dirty="0"/>
              <a:t>Oikea etäisyys: mitä lähempänä omaa maalia, sitä lähempänä</a:t>
            </a:r>
          </a:p>
          <a:p>
            <a:pPr lvl="1"/>
            <a:r>
              <a:rPr lang="fi-FI" dirty="0" smtClean="0"/>
              <a:t>4 sekunnin </a:t>
            </a:r>
            <a:r>
              <a:rPr lang="fi-FI" dirty="0"/>
              <a:t>sääntö: välitön prässi antaa joukkueelle aikaa ryhmittyä </a:t>
            </a:r>
          </a:p>
          <a:p>
            <a:pPr lvl="1"/>
            <a:r>
              <a:rPr lang="fi-FI" dirty="0"/>
              <a:t>Jos puolustus on tasapainossa, riistä!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27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Tuki (2. puolustaja)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2. puolustaja eli tukija</a:t>
            </a:r>
          </a:p>
          <a:p>
            <a:pPr lvl="1"/>
            <a:r>
              <a:rPr lang="fi-FI" dirty="0"/>
              <a:t>1. puolustajaa lähimpänä oleva pelaaja</a:t>
            </a:r>
          </a:p>
          <a:p>
            <a:pPr lvl="1"/>
            <a:r>
              <a:rPr lang="fi-FI" dirty="0"/>
              <a:t>Oltava hereillä roolin vaihtoon (2. </a:t>
            </a:r>
            <a:r>
              <a:rPr lang="fi-FI" dirty="0" err="1" smtClean="0"/>
              <a:t>puol</a:t>
            </a:r>
            <a:r>
              <a:rPr lang="fi-FI" dirty="0" smtClean="0"/>
              <a:t>. →1</a:t>
            </a:r>
            <a:r>
              <a:rPr lang="fi-FI" dirty="0"/>
              <a:t>. </a:t>
            </a:r>
            <a:r>
              <a:rPr lang="fi-FI" dirty="0" err="1"/>
              <a:t>puol</a:t>
            </a:r>
            <a:r>
              <a:rPr lang="fi-FI" dirty="0"/>
              <a:t>.)</a:t>
            </a:r>
          </a:p>
          <a:p>
            <a:pPr lvl="1"/>
            <a:r>
              <a:rPr lang="fi-FI" dirty="0"/>
              <a:t>Kommunikointi koko ajan eli ohjaa 1. puolustajaa</a:t>
            </a:r>
          </a:p>
          <a:p>
            <a:pPr lvl="1"/>
            <a:r>
              <a:rPr lang="fi-FI" dirty="0"/>
              <a:t>Oikea etäisyys 1. puolustajasta: mitä lähempänä omaa maalia, sitä lähempänä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781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Varmistaminen (3. puolustaja)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puolustaja eli varmistava pelaaja</a:t>
            </a:r>
          </a:p>
          <a:p>
            <a:pPr lvl="1"/>
            <a:r>
              <a:rPr lang="fi-FI" dirty="0"/>
              <a:t>Voi olla useita</a:t>
            </a:r>
          </a:p>
          <a:p>
            <a:pPr lvl="1"/>
            <a:r>
              <a:rPr lang="fi-FI" dirty="0"/>
              <a:t>Sijoittuminen suhteessa 1. ja 2. puolustajiin</a:t>
            </a:r>
          </a:p>
          <a:p>
            <a:pPr lvl="1"/>
            <a:r>
              <a:rPr lang="fi-FI" dirty="0"/>
              <a:t>Ei vartioi eikä seuraa vaan kontrolloi oman alueensa</a:t>
            </a:r>
          </a:p>
          <a:p>
            <a:pPr lvl="1"/>
            <a:r>
              <a:rPr lang="fi-FI" dirty="0"/>
              <a:t>Syöttösuuntien peittäminen</a:t>
            </a:r>
          </a:p>
          <a:p>
            <a:pPr lvl="1"/>
            <a:r>
              <a:rPr lang="fi-FI" dirty="0"/>
              <a:t>Oikeat etäisyydet: koko joukkue tiiviinä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86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4785609" cy="4824536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Aluepuolustus</a:t>
            </a:r>
            <a:endParaRPr lang="fi-F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648" y="2927103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2134822" y="351351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2443997" y="273536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2381394" y="5451343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Ellipsi 8"/>
          <p:cNvSpPr/>
          <p:nvPr/>
        </p:nvSpPr>
        <p:spPr>
          <a:xfrm>
            <a:off x="1341721" y="31338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3905908" y="363329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3244236" y="282910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2813058" y="355314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905961" y="386404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3427445" y="431616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2506919" y="440335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Ellipsi 15"/>
          <p:cNvSpPr/>
          <p:nvPr/>
        </p:nvSpPr>
        <p:spPr>
          <a:xfrm>
            <a:off x="1555623" y="4425930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0" name="Tekstiruutu 49"/>
          <p:cNvSpPr txBox="1"/>
          <p:nvPr/>
        </p:nvSpPr>
        <p:spPr>
          <a:xfrm>
            <a:off x="5652120" y="1700808"/>
            <a:ext cx="30963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ESIMERKKI</a:t>
            </a:r>
          </a:p>
          <a:p>
            <a:endParaRPr lang="fi-FI" dirty="0" smtClean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Punainen alue: </a:t>
            </a:r>
            <a:r>
              <a:rPr lang="fi-FI" b="1" dirty="0" smtClean="0">
                <a:latin typeface="Garamond" panose="02020404030301010803" pitchFamily="18" charset="0"/>
              </a:rPr>
              <a:t>1. puolustaja</a:t>
            </a:r>
            <a:r>
              <a:rPr lang="fi-FI" dirty="0" smtClean="0">
                <a:latin typeface="Garamond" panose="02020404030301010803" pitchFamily="18" charset="0"/>
              </a:rPr>
              <a:t> eli prässääjä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Keltaiset alueet: </a:t>
            </a:r>
            <a:r>
              <a:rPr lang="fi-FI" b="1" dirty="0" smtClean="0">
                <a:latin typeface="Garamond" panose="02020404030301010803" pitchFamily="18" charset="0"/>
              </a:rPr>
              <a:t>2. puolustaja </a:t>
            </a:r>
            <a:r>
              <a:rPr lang="fi-FI" dirty="0" smtClean="0">
                <a:latin typeface="Garamond" panose="02020404030301010803" pitchFamily="18" charset="0"/>
              </a:rPr>
              <a:t>eli tukija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Vihreät alueet: </a:t>
            </a:r>
            <a:r>
              <a:rPr lang="fi-FI" b="1" dirty="0" smtClean="0">
                <a:latin typeface="Garamond" panose="02020404030301010803" pitchFamily="18" charset="0"/>
              </a:rPr>
              <a:t>3. puolustaja</a:t>
            </a:r>
            <a:r>
              <a:rPr lang="fi-FI" dirty="0" smtClean="0">
                <a:latin typeface="Garamond" panose="02020404030301010803" pitchFamily="18" charset="0"/>
              </a:rPr>
              <a:t> eli varmistaja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Jokainen pelaaja </a:t>
            </a:r>
            <a:r>
              <a:rPr lang="fi-FI" b="1" dirty="0" smtClean="0">
                <a:latin typeface="Garamond" panose="02020404030301010803" pitchFamily="18" charset="0"/>
              </a:rPr>
              <a:t>kontrolloi omaa aluettaan. </a:t>
            </a:r>
            <a:r>
              <a:rPr lang="fi-FI" dirty="0" smtClean="0"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31" name="Ellipsi 30"/>
          <p:cNvSpPr/>
          <p:nvPr/>
        </p:nvSpPr>
        <p:spPr>
          <a:xfrm>
            <a:off x="2172165" y="3214924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2867902" y="3181826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1616519" y="409985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/>
          <p:cNvSpPr/>
          <p:nvPr/>
        </p:nvSpPr>
        <p:spPr>
          <a:xfrm>
            <a:off x="2428951" y="405586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Ellipsi 36"/>
          <p:cNvSpPr/>
          <p:nvPr/>
        </p:nvSpPr>
        <p:spPr>
          <a:xfrm>
            <a:off x="3866425" y="3277869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Ellipsi 38"/>
          <p:cNvSpPr/>
          <p:nvPr/>
        </p:nvSpPr>
        <p:spPr>
          <a:xfrm>
            <a:off x="4139631" y="2512727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3331094" y="242088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Ellipsi 41"/>
          <p:cNvSpPr/>
          <p:nvPr/>
        </p:nvSpPr>
        <p:spPr>
          <a:xfrm>
            <a:off x="2260695" y="2439770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Ellipsi 42"/>
          <p:cNvSpPr/>
          <p:nvPr/>
        </p:nvSpPr>
        <p:spPr>
          <a:xfrm>
            <a:off x="1334632" y="2703365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Ellipsi 44"/>
          <p:cNvSpPr/>
          <p:nvPr/>
        </p:nvSpPr>
        <p:spPr>
          <a:xfrm>
            <a:off x="899592" y="346985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Ellipsi 45"/>
          <p:cNvSpPr/>
          <p:nvPr/>
        </p:nvSpPr>
        <p:spPr>
          <a:xfrm>
            <a:off x="2813680" y="1700808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/>
          <p:cNvSpPr/>
          <p:nvPr/>
        </p:nvSpPr>
        <p:spPr>
          <a:xfrm>
            <a:off x="1307013" y="3982659"/>
            <a:ext cx="795340" cy="886541"/>
          </a:xfrm>
          <a:prstGeom prst="ellipse">
            <a:avLst/>
          </a:prstGeom>
          <a:solidFill>
            <a:srgbClr val="00B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8" name="Ellipsi 17"/>
          <p:cNvSpPr/>
          <p:nvPr/>
        </p:nvSpPr>
        <p:spPr>
          <a:xfrm>
            <a:off x="2193710" y="2204864"/>
            <a:ext cx="841017" cy="903758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4" name="Ellipsi 43"/>
          <p:cNvSpPr/>
          <p:nvPr/>
        </p:nvSpPr>
        <p:spPr>
          <a:xfrm>
            <a:off x="3133121" y="2311981"/>
            <a:ext cx="707049" cy="902943"/>
          </a:xfrm>
          <a:prstGeom prst="ellipse">
            <a:avLst/>
          </a:prstGeom>
          <a:solidFill>
            <a:srgbClr val="00B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9" name="Ellipsi 48"/>
          <p:cNvSpPr/>
          <p:nvPr/>
        </p:nvSpPr>
        <p:spPr>
          <a:xfrm>
            <a:off x="3656916" y="3101670"/>
            <a:ext cx="707049" cy="902943"/>
          </a:xfrm>
          <a:prstGeom prst="ellipse">
            <a:avLst/>
          </a:prstGeom>
          <a:solidFill>
            <a:srgbClr val="00B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1" name="Ellipsi 50"/>
          <p:cNvSpPr/>
          <p:nvPr/>
        </p:nvSpPr>
        <p:spPr>
          <a:xfrm>
            <a:off x="2681202" y="3139672"/>
            <a:ext cx="707049" cy="902943"/>
          </a:xfrm>
          <a:prstGeom prst="ellipse">
            <a:avLst/>
          </a:prstGeom>
          <a:solidFill>
            <a:srgbClr val="00B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2" name="Ellipsi 51"/>
          <p:cNvSpPr/>
          <p:nvPr/>
        </p:nvSpPr>
        <p:spPr>
          <a:xfrm>
            <a:off x="1925313" y="3079716"/>
            <a:ext cx="707049" cy="902943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5" name="Ellipsi 54"/>
          <p:cNvSpPr/>
          <p:nvPr/>
        </p:nvSpPr>
        <p:spPr>
          <a:xfrm>
            <a:off x="1176076" y="2604219"/>
            <a:ext cx="707049" cy="902943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6" name="Ellipsi 55"/>
          <p:cNvSpPr/>
          <p:nvPr/>
        </p:nvSpPr>
        <p:spPr>
          <a:xfrm>
            <a:off x="696452" y="3343924"/>
            <a:ext cx="707049" cy="902943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7" name="Ellipsi 56"/>
          <p:cNvSpPr/>
          <p:nvPr/>
        </p:nvSpPr>
        <p:spPr>
          <a:xfrm>
            <a:off x="2160853" y="3984385"/>
            <a:ext cx="707049" cy="902943"/>
          </a:xfrm>
          <a:prstGeom prst="ellipse">
            <a:avLst/>
          </a:prstGeom>
          <a:solidFill>
            <a:srgbClr val="00B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9" name="Ellipsi 58"/>
          <p:cNvSpPr/>
          <p:nvPr/>
        </p:nvSpPr>
        <p:spPr>
          <a:xfrm>
            <a:off x="3101712" y="4004613"/>
            <a:ext cx="707049" cy="902943"/>
          </a:xfrm>
          <a:prstGeom prst="ellipse">
            <a:avLst/>
          </a:prstGeom>
          <a:solidFill>
            <a:srgbClr val="00B05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38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251520" y="1268760"/>
            <a:ext cx="8712968" cy="1224136"/>
          </a:xfrm>
          <a:prstGeom prst="rect">
            <a:avLst/>
          </a:prstGeom>
          <a:solidFill>
            <a:srgbClr val="92D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Prässitaso 1: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Riistä, jos tasapaino pallon ympärillä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Estä eteenpäin pelaaminen 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Ohjaa ylivoiman suuntaan</a:t>
            </a:r>
            <a:endParaRPr lang="fi-FI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Suorakulmio 9"/>
          <p:cNvSpPr/>
          <p:nvPr/>
        </p:nvSpPr>
        <p:spPr>
          <a:xfrm>
            <a:off x="251520" y="2478297"/>
            <a:ext cx="8712968" cy="1224136"/>
          </a:xfrm>
          <a:prstGeom prst="rect">
            <a:avLst/>
          </a:prstGeom>
          <a:solidFill>
            <a:srgbClr val="FFFF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Prässitaso 2: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Vetäydytty puolustusmuotoon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Riistä, jos tasapaino pallon ympärillä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Maltti!</a:t>
            </a:r>
            <a:endParaRPr lang="fi-FI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Suorakulmio 10"/>
          <p:cNvSpPr/>
          <p:nvPr/>
        </p:nvSpPr>
        <p:spPr>
          <a:xfrm>
            <a:off x="251520" y="3707160"/>
            <a:ext cx="8712968" cy="1224136"/>
          </a:xfrm>
          <a:prstGeom prst="rect">
            <a:avLst/>
          </a:prstGeom>
          <a:solidFill>
            <a:srgbClr val="FFC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Prässitaso 3: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Estä vaara-alueelle pelaaminen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Riistä, jos signaali riistää ja tasapaino pallon ympärillä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Ohjaa pois vaara-alueelta</a:t>
            </a:r>
            <a:endParaRPr lang="fi-FI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Suorakulmio 11"/>
          <p:cNvSpPr/>
          <p:nvPr/>
        </p:nvSpPr>
        <p:spPr>
          <a:xfrm>
            <a:off x="251520" y="4900197"/>
            <a:ext cx="8712968" cy="1224136"/>
          </a:xfrm>
          <a:prstGeom prst="rect">
            <a:avLst/>
          </a:prstGeom>
          <a:solidFill>
            <a:srgbClr val="FF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Prässitaso 4: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Ohjaa pois vaara-alueelta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Riskittömyys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Blokkaa laukaukset/keskitykset</a:t>
            </a:r>
            <a:endParaRPr lang="fi-FI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251520" y="26064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latin typeface="Garamond" panose="02020404030301010803" pitchFamily="18" charset="0"/>
              </a:rPr>
              <a:t>Prässitasot</a:t>
            </a:r>
            <a:endParaRPr lang="fi-FI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58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Hidastaminen ja vetäytyminen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Hidastaminen</a:t>
            </a:r>
          </a:p>
          <a:p>
            <a:pPr lvl="1"/>
            <a:r>
              <a:rPr lang="fi-FI" dirty="0" smtClean="0"/>
              <a:t>1. puolustajan tehtävä</a:t>
            </a:r>
          </a:p>
          <a:p>
            <a:pPr lvl="1"/>
            <a:r>
              <a:rPr lang="fi-FI" dirty="0" smtClean="0"/>
              <a:t>Estä nopea vastahyökkäys</a:t>
            </a:r>
          </a:p>
          <a:p>
            <a:pPr lvl="1"/>
            <a:r>
              <a:rPr lang="fi-FI" dirty="0" smtClean="0"/>
              <a:t>Kun oma joukkue on epätasapainossa</a:t>
            </a:r>
          </a:p>
          <a:p>
            <a:pPr lvl="1"/>
            <a:r>
              <a:rPr lang="fi-FI" dirty="0" smtClean="0"/>
              <a:t>Tavoitteena antaa aikaa muulle joukkueelle ryhmittyä puolustusmuotoon</a:t>
            </a:r>
          </a:p>
          <a:p>
            <a:r>
              <a:rPr lang="fi-FI" dirty="0" smtClean="0"/>
              <a:t>Vetäytyminen</a:t>
            </a:r>
          </a:p>
          <a:p>
            <a:pPr lvl="1"/>
            <a:r>
              <a:rPr lang="fi-FI" dirty="0" smtClean="0"/>
              <a:t>Tavoitteena </a:t>
            </a:r>
            <a:r>
              <a:rPr lang="fi-FI" dirty="0"/>
              <a:t>tasapainottaa puolustus</a:t>
            </a:r>
          </a:p>
          <a:p>
            <a:pPr lvl="1"/>
            <a:r>
              <a:rPr lang="fi-FI" dirty="0"/>
              <a:t>Niin nopeasti kuin mahdollista</a:t>
            </a:r>
          </a:p>
          <a:p>
            <a:pPr lvl="1"/>
            <a:r>
              <a:rPr lang="fi-FI" dirty="0"/>
              <a:t>Suoraan vaara-alueelle</a:t>
            </a:r>
          </a:p>
          <a:p>
            <a:pPr lvl="1"/>
            <a:r>
              <a:rPr lang="fi-FI" dirty="0"/>
              <a:t>Näe pallo ja vastustajat</a:t>
            </a:r>
          </a:p>
          <a:p>
            <a:pPr lvl="1"/>
            <a:r>
              <a:rPr lang="fi-FI" dirty="0" smtClean="0"/>
              <a:t>Estä </a:t>
            </a:r>
            <a:r>
              <a:rPr lang="fi-FI" dirty="0"/>
              <a:t>ohitsesi pelaaminen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978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4785609" cy="4824536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Hidastaminen ja vetäytyminen</a:t>
            </a:r>
            <a:endParaRPr lang="fi-F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767" y="2963641"/>
            <a:ext cx="14287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i 5"/>
          <p:cNvSpPr/>
          <p:nvPr/>
        </p:nvSpPr>
        <p:spPr>
          <a:xfrm>
            <a:off x="2278838" y="31851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2723582" y="212370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2794951" y="55892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Ellipsi 8"/>
          <p:cNvSpPr/>
          <p:nvPr/>
        </p:nvSpPr>
        <p:spPr>
          <a:xfrm>
            <a:off x="905961" y="253411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3723048" y="241173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3156668" y="217762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3005015" y="312109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1296867" y="363490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4427663" y="332916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3527902" y="410592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Ellipsi 15"/>
          <p:cNvSpPr/>
          <p:nvPr/>
        </p:nvSpPr>
        <p:spPr>
          <a:xfrm>
            <a:off x="2218887" y="424932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0" name="Tekstiruutu 49"/>
          <p:cNvSpPr txBox="1"/>
          <p:nvPr/>
        </p:nvSpPr>
        <p:spPr>
          <a:xfrm>
            <a:off x="5652120" y="1700808"/>
            <a:ext cx="30963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Garamond" panose="02020404030301010803" pitchFamily="18" charset="0"/>
              </a:rPr>
              <a:t>ESIMERKKI</a:t>
            </a:r>
          </a:p>
          <a:p>
            <a:endParaRPr lang="fi-FI" dirty="0" smtClean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Vihreän joukkueen hyökkäys on päättynyt pallonmenetykseen keskityksen jälkeen. Punainen joukkue on lähdössä nopeaan vastahyökkäykseen. </a:t>
            </a: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Vihreän joukkueen puolustus on </a:t>
            </a:r>
            <a:r>
              <a:rPr lang="fi-FI" b="1" dirty="0" smtClean="0">
                <a:latin typeface="Garamond" panose="02020404030301010803" pitchFamily="18" charset="0"/>
              </a:rPr>
              <a:t>epätasapainossa. </a:t>
            </a:r>
            <a:endParaRPr lang="fi-FI" dirty="0" smtClean="0">
              <a:latin typeface="Garamond" panose="02020404030301010803" pitchFamily="18" charset="0"/>
            </a:endParaRPr>
          </a:p>
          <a:p>
            <a:endParaRPr lang="fi-FI" dirty="0">
              <a:latin typeface="Garamond" panose="02020404030301010803" pitchFamily="18" charset="0"/>
            </a:endParaRPr>
          </a:p>
          <a:p>
            <a:r>
              <a:rPr lang="fi-FI" dirty="0" smtClean="0">
                <a:latin typeface="Garamond" panose="02020404030301010803" pitchFamily="18" charset="0"/>
              </a:rPr>
              <a:t>Punaisella alueella merkitty vihreän joukkueen pelaaja pyrkii </a:t>
            </a:r>
            <a:r>
              <a:rPr lang="fi-FI" b="1" dirty="0" smtClean="0">
                <a:latin typeface="Garamond" panose="02020404030301010803" pitchFamily="18" charset="0"/>
              </a:rPr>
              <a:t>hidastamaan </a:t>
            </a:r>
            <a:r>
              <a:rPr lang="fi-FI" dirty="0" smtClean="0">
                <a:latin typeface="Garamond" panose="02020404030301010803" pitchFamily="18" charset="0"/>
              </a:rPr>
              <a:t>punaisen joukkueen etenemistä antaen joukkueelleen aikaa ryhmittyä </a:t>
            </a:r>
            <a:r>
              <a:rPr lang="fi-FI" b="1" dirty="0" smtClean="0">
                <a:latin typeface="Garamond" panose="02020404030301010803" pitchFamily="18" charset="0"/>
              </a:rPr>
              <a:t>puolustusmuotoon.</a:t>
            </a:r>
            <a:endParaRPr lang="fi-FI" dirty="0" smtClean="0">
              <a:latin typeface="Garamond" panose="02020404030301010803" pitchFamily="18" charset="0"/>
            </a:endParaRPr>
          </a:p>
        </p:txBody>
      </p:sp>
      <p:sp>
        <p:nvSpPr>
          <p:cNvPr id="31" name="Ellipsi 30"/>
          <p:cNvSpPr/>
          <p:nvPr/>
        </p:nvSpPr>
        <p:spPr>
          <a:xfrm>
            <a:off x="2134822" y="2742428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3195657" y="3409125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2218887" y="3817895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/>
          <p:cNvSpPr/>
          <p:nvPr/>
        </p:nvSpPr>
        <p:spPr>
          <a:xfrm>
            <a:off x="3065066" y="4028137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Ellipsi 36"/>
          <p:cNvSpPr/>
          <p:nvPr/>
        </p:nvSpPr>
        <p:spPr>
          <a:xfrm>
            <a:off x="4061571" y="3617201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Ellipsi 38"/>
          <p:cNvSpPr/>
          <p:nvPr/>
        </p:nvSpPr>
        <p:spPr>
          <a:xfrm>
            <a:off x="4139631" y="2512727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3483689" y="1986791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Ellipsi 41"/>
          <p:cNvSpPr/>
          <p:nvPr/>
        </p:nvSpPr>
        <p:spPr>
          <a:xfrm>
            <a:off x="2218887" y="2045430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Ellipsi 42"/>
          <p:cNvSpPr/>
          <p:nvPr/>
        </p:nvSpPr>
        <p:spPr>
          <a:xfrm>
            <a:off x="1420069" y="2330289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Ellipsi 44"/>
          <p:cNvSpPr/>
          <p:nvPr/>
        </p:nvSpPr>
        <p:spPr>
          <a:xfrm>
            <a:off x="1267591" y="3121093"/>
            <a:ext cx="288032" cy="288032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Ellipsi 45"/>
          <p:cNvSpPr/>
          <p:nvPr/>
        </p:nvSpPr>
        <p:spPr>
          <a:xfrm>
            <a:off x="2813680" y="1700808"/>
            <a:ext cx="288032" cy="2880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Ellipsi 37"/>
          <p:cNvSpPr/>
          <p:nvPr/>
        </p:nvSpPr>
        <p:spPr>
          <a:xfrm>
            <a:off x="2009378" y="2693201"/>
            <a:ext cx="707049" cy="902943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cxnSp>
        <p:nvCxnSpPr>
          <p:cNvPr id="19" name="Suora nuoliyhdysviiva 18"/>
          <p:cNvCxnSpPr>
            <a:stCxn id="9" idx="5"/>
          </p:cNvCxnSpPr>
          <p:nvPr/>
        </p:nvCxnSpPr>
        <p:spPr>
          <a:xfrm>
            <a:off x="1151812" y="2779969"/>
            <a:ext cx="289071" cy="31226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nuoliyhdysviiva 46"/>
          <p:cNvCxnSpPr>
            <a:stCxn id="13" idx="4"/>
          </p:cNvCxnSpPr>
          <p:nvPr/>
        </p:nvCxnSpPr>
        <p:spPr>
          <a:xfrm>
            <a:off x="1440883" y="3922941"/>
            <a:ext cx="310361" cy="24921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nuoliyhdysviiva 47"/>
          <p:cNvCxnSpPr>
            <a:stCxn id="7" idx="4"/>
          </p:cNvCxnSpPr>
          <p:nvPr/>
        </p:nvCxnSpPr>
        <p:spPr>
          <a:xfrm>
            <a:off x="2867598" y="2411736"/>
            <a:ext cx="6599" cy="2866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/>
          <p:cNvCxnSpPr>
            <a:stCxn id="11" idx="4"/>
          </p:cNvCxnSpPr>
          <p:nvPr/>
        </p:nvCxnSpPr>
        <p:spPr>
          <a:xfrm flipH="1">
            <a:off x="3026597" y="2465658"/>
            <a:ext cx="274087" cy="38517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nuoliyhdysviiva 53"/>
          <p:cNvCxnSpPr>
            <a:stCxn id="10" idx="4"/>
          </p:cNvCxnSpPr>
          <p:nvPr/>
        </p:nvCxnSpPr>
        <p:spPr>
          <a:xfrm flipH="1">
            <a:off x="3671918" y="2699768"/>
            <a:ext cx="195146" cy="48538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>
            <a:stCxn id="14" idx="4"/>
          </p:cNvCxnSpPr>
          <p:nvPr/>
        </p:nvCxnSpPr>
        <p:spPr>
          <a:xfrm flipH="1">
            <a:off x="4283647" y="3617201"/>
            <a:ext cx="288032" cy="55495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uora nuoliyhdysviiva 59"/>
          <p:cNvCxnSpPr>
            <a:stCxn id="15" idx="4"/>
          </p:cNvCxnSpPr>
          <p:nvPr/>
        </p:nvCxnSpPr>
        <p:spPr>
          <a:xfrm>
            <a:off x="3671918" y="4393959"/>
            <a:ext cx="6599" cy="28987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uora nuoliyhdysviiva 61"/>
          <p:cNvCxnSpPr>
            <a:stCxn id="16" idx="4"/>
          </p:cNvCxnSpPr>
          <p:nvPr/>
        </p:nvCxnSpPr>
        <p:spPr>
          <a:xfrm>
            <a:off x="2362903" y="4537355"/>
            <a:ext cx="0" cy="25979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uora nuoliyhdysviiva 64"/>
          <p:cNvCxnSpPr>
            <a:stCxn id="12" idx="4"/>
          </p:cNvCxnSpPr>
          <p:nvPr/>
        </p:nvCxnSpPr>
        <p:spPr>
          <a:xfrm flipH="1">
            <a:off x="3011614" y="3409125"/>
            <a:ext cx="137417" cy="49610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28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(7v7)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1-2-3-1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2 puolustajaa, 3 keskikenttää, 1 hyökkääjä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Pelin leveys keskikentällä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Pelin avaamisen liikeradat luonnollisia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Toppariparin yhteistyön opettaminen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Vain 1 pelaaja keskikentän keskellä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Mahdolliset alivoimatilanteet keskialueella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1-3-2-1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3 puolustajaa, 2 keskikenttää, 1 hyökkääjä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Todennäköiset ylivoimatilanteet keskialueella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Keskikentän keskustan yhteistyön opettaminen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Pelin avaamisen liikeradat poikkeavat 11v11 –pelaamisesta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Puuttuvat laitakeskikenttäpelaajat</a:t>
            </a:r>
          </a:p>
          <a:p>
            <a:endParaRPr lang="fi-F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1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(9v9)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sp>
        <p:nvSpPr>
          <p:cNvPr id="5" name="Ellipsi 4"/>
          <p:cNvSpPr/>
          <p:nvPr/>
        </p:nvSpPr>
        <p:spPr>
          <a:xfrm>
            <a:off x="2082552" y="302361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1084800" y="350307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1231612" y="432998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3020282" y="433162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18144"/>
            <a:ext cx="2362200" cy="3876675"/>
          </a:xfrm>
          <a:prstGeom prst="rect">
            <a:avLst/>
          </a:prstGeom>
        </p:spPr>
      </p:pic>
      <p:sp>
        <p:nvSpPr>
          <p:cNvPr id="11" name="Ellipsi 10"/>
          <p:cNvSpPr/>
          <p:nvPr/>
        </p:nvSpPr>
        <p:spPr>
          <a:xfrm>
            <a:off x="7334347" y="345648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6067995" y="43486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6721226" y="43486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6071140" y="38148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6356027" y="494748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1-3-4-1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1-2-2-3-1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8" name="Ellipsi 17"/>
          <p:cNvSpPr/>
          <p:nvPr/>
        </p:nvSpPr>
        <p:spPr>
          <a:xfrm>
            <a:off x="2054175" y="43486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9" name="Ellipsi 18"/>
          <p:cNvSpPr/>
          <p:nvPr/>
        </p:nvSpPr>
        <p:spPr>
          <a:xfrm>
            <a:off x="3076882" y="350307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0" name="Ellipsi 19"/>
          <p:cNvSpPr/>
          <p:nvPr/>
        </p:nvSpPr>
        <p:spPr>
          <a:xfrm>
            <a:off x="6675777" y="381855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1" name="Ellipsi 20"/>
          <p:cNvSpPr/>
          <p:nvPr/>
        </p:nvSpPr>
        <p:spPr>
          <a:xfrm>
            <a:off x="6433194" y="282635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2" name="Ellipsi 21"/>
          <p:cNvSpPr/>
          <p:nvPr/>
        </p:nvSpPr>
        <p:spPr>
          <a:xfrm>
            <a:off x="1749375" y="378708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3" name="Ellipsi 22"/>
          <p:cNvSpPr/>
          <p:nvPr/>
        </p:nvSpPr>
        <p:spPr>
          <a:xfrm>
            <a:off x="2537035" y="389958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4" name="Ellipsi 23"/>
          <p:cNvSpPr/>
          <p:nvPr/>
        </p:nvSpPr>
        <p:spPr>
          <a:xfrm>
            <a:off x="6401172" y="334396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5" name="Ellipsi 24"/>
          <p:cNvSpPr/>
          <p:nvPr/>
        </p:nvSpPr>
        <p:spPr>
          <a:xfrm>
            <a:off x="5453405" y="351196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84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(9v9)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1-3-4-1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3 puolustajaa, 4 keskikenttää, 1 hyökkääjä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Luonnollinen jatkumo 1-3-2-1-ryhmitykselle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Keskikentän keskustan yhteistyön opettaminen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Ylempi keskikenttäpelaaja puuttuu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Pelin avaamisen liikeradat poikkeavat 11v11 -pelaamisesta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Mahdolliset alivoimatilanteet keskialueella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Garamond" panose="02020404030301010803" pitchFamily="18" charset="0"/>
              </a:rPr>
              <a:t>1-2-2-3-1</a:t>
            </a:r>
          </a:p>
          <a:p>
            <a:r>
              <a:rPr lang="fi-FI" dirty="0" smtClean="0">
                <a:latin typeface="Garamond" panose="02020404030301010803" pitchFamily="18" charset="0"/>
              </a:rPr>
              <a:t>2 puolustajaa, 2 alempaa keskikenttää, 1 ylempi keskikenttä, 2 laitapelaajaa, 1 hyökkääjä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Muoto on hyvin lähellä 11v11 -pelaamista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Todennäköiset ylivoimatilanteet keskialueella</a:t>
            </a:r>
          </a:p>
          <a:p>
            <a:pPr>
              <a:buFont typeface="Arial" panose="020B0604020202020204" pitchFamily="34" charset="0"/>
              <a:buChar char="+"/>
            </a:pPr>
            <a:r>
              <a:rPr lang="fi-FI" dirty="0" smtClean="0">
                <a:latin typeface="Garamond" panose="02020404030301010803" pitchFamily="18" charset="0"/>
              </a:rPr>
              <a:t>Keskikentän kolmio (3 pelaajan yhteistyö)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Puuttuvat laitapuolustajat</a:t>
            </a:r>
          </a:p>
          <a:p>
            <a:pPr>
              <a:buFont typeface="Garamond" panose="02020404030301010803" pitchFamily="18" charset="0"/>
              <a:buChar char="-"/>
            </a:pPr>
            <a:r>
              <a:rPr lang="fi-FI" dirty="0" smtClean="0">
                <a:latin typeface="Garamond" panose="02020404030301010803" pitchFamily="18" charset="0"/>
              </a:rPr>
              <a:t>Puolustuslinjan alimiehitys</a:t>
            </a:r>
          </a:p>
          <a:p>
            <a:pPr marL="0" indent="0">
              <a:buNone/>
            </a:pPr>
            <a:endParaRPr lang="fi-F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3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Käytettävät ryhmitykset (11v11)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68" y="1518145"/>
            <a:ext cx="2362200" cy="3876675"/>
          </a:xfrm>
          <a:prstGeom prst="rect">
            <a:avLst/>
          </a:prstGeom>
        </p:spPr>
      </p:pic>
      <p:sp>
        <p:nvSpPr>
          <p:cNvPr id="5" name="Ellipsi 4"/>
          <p:cNvSpPr/>
          <p:nvPr/>
        </p:nvSpPr>
        <p:spPr>
          <a:xfrm>
            <a:off x="2082552" y="282635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1084800" y="350307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1174906" y="420463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3041630" y="420996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2037407" y="49257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18144"/>
            <a:ext cx="2362200" cy="3876675"/>
          </a:xfrm>
          <a:prstGeom prst="rect">
            <a:avLst/>
          </a:prstGeom>
        </p:spPr>
      </p:pic>
      <p:sp>
        <p:nvSpPr>
          <p:cNvPr id="11" name="Ellipsi 10"/>
          <p:cNvSpPr/>
          <p:nvPr/>
        </p:nvSpPr>
        <p:spPr>
          <a:xfrm>
            <a:off x="7374680" y="4194055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6067995" y="43486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6721226" y="43486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5517814" y="420463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5" name="Ellipsi 14"/>
          <p:cNvSpPr/>
          <p:nvPr/>
        </p:nvSpPr>
        <p:spPr>
          <a:xfrm>
            <a:off x="6356027" y="494748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1462938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1-4-2-3-1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5731290" y="5517232"/>
            <a:ext cx="15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latin typeface="Garamond" panose="02020404030301010803" pitchFamily="18" charset="0"/>
              </a:rPr>
              <a:t>1-4-1-4-1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18" name="Ellipsi 17"/>
          <p:cNvSpPr/>
          <p:nvPr/>
        </p:nvSpPr>
        <p:spPr>
          <a:xfrm>
            <a:off x="1775040" y="4348653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9" name="Ellipsi 18"/>
          <p:cNvSpPr/>
          <p:nvPr/>
        </p:nvSpPr>
        <p:spPr>
          <a:xfrm>
            <a:off x="3076882" y="350307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0" name="Ellipsi 19"/>
          <p:cNvSpPr/>
          <p:nvPr/>
        </p:nvSpPr>
        <p:spPr>
          <a:xfrm>
            <a:off x="6433612" y="398051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1" name="Ellipsi 20"/>
          <p:cNvSpPr/>
          <p:nvPr/>
        </p:nvSpPr>
        <p:spPr>
          <a:xfrm>
            <a:off x="6433194" y="2826352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2" name="Ellipsi 21"/>
          <p:cNvSpPr/>
          <p:nvPr/>
        </p:nvSpPr>
        <p:spPr>
          <a:xfrm>
            <a:off x="1749375" y="3787084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3" name="Ellipsi 22"/>
          <p:cNvSpPr/>
          <p:nvPr/>
        </p:nvSpPr>
        <p:spPr>
          <a:xfrm>
            <a:off x="2480592" y="4338071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4" name="Ellipsi 23"/>
          <p:cNvSpPr/>
          <p:nvPr/>
        </p:nvSpPr>
        <p:spPr>
          <a:xfrm>
            <a:off x="7374680" y="348915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5" name="Ellipsi 24"/>
          <p:cNvSpPr/>
          <p:nvPr/>
        </p:nvSpPr>
        <p:spPr>
          <a:xfrm>
            <a:off x="5517814" y="3489156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6" name="Ellipsi 25"/>
          <p:cNvSpPr/>
          <p:nvPr/>
        </p:nvSpPr>
        <p:spPr>
          <a:xfrm>
            <a:off x="2099320" y="34021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7" name="Ellipsi 26"/>
          <p:cNvSpPr/>
          <p:nvPr/>
        </p:nvSpPr>
        <p:spPr>
          <a:xfrm>
            <a:off x="2387352" y="3777188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8" name="Ellipsi 27"/>
          <p:cNvSpPr/>
          <p:nvPr/>
        </p:nvSpPr>
        <p:spPr>
          <a:xfrm>
            <a:off x="6145162" y="3367947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9" name="Ellipsi 28"/>
          <p:cNvSpPr/>
          <p:nvPr/>
        </p:nvSpPr>
        <p:spPr>
          <a:xfrm>
            <a:off x="6721644" y="3402179"/>
            <a:ext cx="288032" cy="288032"/>
          </a:xfrm>
          <a:prstGeom prst="ellipse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074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  <a:latin typeface="Garamond" panose="02020404030301010803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1686</Words>
  <Application>Microsoft Office PowerPoint</Application>
  <PresentationFormat>Näytössä katseltava diaesitys (4:3)</PresentationFormat>
  <Paragraphs>416</Paragraphs>
  <Slides>56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56</vt:i4>
      </vt:variant>
    </vt:vector>
  </HeadingPairs>
  <TitlesOfParts>
    <vt:vector size="57" baseType="lpstr">
      <vt:lpstr>Office-teema</vt:lpstr>
      <vt:lpstr>SAPA ry Pelaajakoulutuslinja osa 4</vt:lpstr>
      <vt:lpstr>Sisällys</vt:lpstr>
      <vt:lpstr>Käytettävät ryhmitykset (5v5)</vt:lpstr>
      <vt:lpstr>Käytettävät ryhmitykset (5v5)</vt:lpstr>
      <vt:lpstr>Käytettävät ryhmitykset (7v7)</vt:lpstr>
      <vt:lpstr>Käytettävät ryhmitykset (7v7)</vt:lpstr>
      <vt:lpstr>Käytettävät ryhmitykset (9v9)</vt:lpstr>
      <vt:lpstr>Käytettävät ryhmitykset (9v9)</vt:lpstr>
      <vt:lpstr>Käytettävät ryhmitykset (11v11)</vt:lpstr>
      <vt:lpstr>Käytettävät ryhmitykset (11v11)</vt:lpstr>
      <vt:lpstr>Pelin kierto</vt:lpstr>
      <vt:lpstr>Hyökkäyspelaaminen</vt:lpstr>
      <vt:lpstr>Pelin avaaminen</vt:lpstr>
      <vt:lpstr>Pelin avaaminen (lyhyt, 5v5)</vt:lpstr>
      <vt:lpstr>Pelin avaaminen (lyhyt, 7v7)</vt:lpstr>
      <vt:lpstr>Pelin avaaminen (lyhyt, 9v9)</vt:lpstr>
      <vt:lpstr>Pelin avaaminen (lyhyt, 11v11)</vt:lpstr>
      <vt:lpstr>Rakentelu</vt:lpstr>
      <vt:lpstr>Rakentelu (5v5)</vt:lpstr>
      <vt:lpstr>Rakentelu (7v7)</vt:lpstr>
      <vt:lpstr>Rakentelu (1-3-4-1, 9v9)</vt:lpstr>
      <vt:lpstr>Rakentelu (1-2-2-3-1, 9v9)</vt:lpstr>
      <vt:lpstr>Rakentelu (1-4-2-3-1, 11v11)</vt:lpstr>
      <vt:lpstr>Rakentelu (1-4-2-3-1, 11v11)</vt:lpstr>
      <vt:lpstr>Rakentelu (1-4-1-4-1, 11v11)</vt:lpstr>
      <vt:lpstr>Murtautuminen</vt:lpstr>
      <vt:lpstr>Murtautuminen (5v5)</vt:lpstr>
      <vt:lpstr>Murtautuminen (7v7-9v9)</vt:lpstr>
      <vt:lpstr>Murtautuminen (7v7-9v9)</vt:lpstr>
      <vt:lpstr>Murtautuminen (7v7-9v9)</vt:lpstr>
      <vt:lpstr>Murtautuminen (7v7-9v9)</vt:lpstr>
      <vt:lpstr>Murtautuminen (7v7-9v9)</vt:lpstr>
      <vt:lpstr>Murtautuminen (11v11)</vt:lpstr>
      <vt:lpstr>Murtautuminen (11v11)</vt:lpstr>
      <vt:lpstr>Murtautuminen (11v11)</vt:lpstr>
      <vt:lpstr>Murtautuminen (11v11)</vt:lpstr>
      <vt:lpstr>Murtautuminen (11v11)</vt:lpstr>
      <vt:lpstr>Murtautuminen (11v11)</vt:lpstr>
      <vt:lpstr>Murtautuminen (11v11)</vt:lpstr>
      <vt:lpstr>Murtautuminen (11v11)</vt:lpstr>
      <vt:lpstr>Viimeistely</vt:lpstr>
      <vt:lpstr>Viimeistely</vt:lpstr>
      <vt:lpstr>Viimeistely</vt:lpstr>
      <vt:lpstr>Positiivinen tilanteenvaihto</vt:lpstr>
      <vt:lpstr>Positiivinen tilanteenvaihto</vt:lpstr>
      <vt:lpstr>Puolustuspelaaminen</vt:lpstr>
      <vt:lpstr>Negatiivinen tilanteenvaihto</vt:lpstr>
      <vt:lpstr>Negatiivinen tilanteenvaihto</vt:lpstr>
      <vt:lpstr>Puolustuspelimallit </vt:lpstr>
      <vt:lpstr>Prässi (1. puolustaja)</vt:lpstr>
      <vt:lpstr>Tuki (2. puolustaja)</vt:lpstr>
      <vt:lpstr>Varmistaminen (3. puolustaja)</vt:lpstr>
      <vt:lpstr>Aluepuolustus</vt:lpstr>
      <vt:lpstr>PowerPoint-esitys</vt:lpstr>
      <vt:lpstr>Hidastaminen ja vetäytyminen</vt:lpstr>
      <vt:lpstr>Hidastaminen ja vetäytyminen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SAPA ry Valmennuslinja</dc:title>
  <dc:creator>Aku Jokinen</dc:creator>
  <cp:lastModifiedBy>Aku Jokinen</cp:lastModifiedBy>
  <cp:revision>57</cp:revision>
  <dcterms:created xsi:type="dcterms:W3CDTF">2014-09-17T22:28:49Z</dcterms:created>
  <dcterms:modified xsi:type="dcterms:W3CDTF">2014-10-03T23:23:31Z</dcterms:modified>
</cp:coreProperties>
</file>